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5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A7418F-4BCD-4B72-868E-AA9ACCB1F90B}" type="datetimeFigureOut">
              <a:rPr lang="nl-NL" smtClean="0"/>
              <a:t>28-3-2014</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88E271-9F0D-4FEB-ADC3-571F00F7DF71}" type="slidenum">
              <a:rPr lang="nl-NL" smtClean="0"/>
              <a:t>‹nr.›</a:t>
            </a:fld>
            <a:endParaRPr lang="nl-N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a:t>
            </a:fld>
            <a:endParaRPr lang="nl-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10</a:t>
            </a:fld>
            <a:endParaRPr lang="nl-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11</a:t>
            </a:fld>
            <a:endParaRPr 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12</a:t>
            </a:fld>
            <a:endParaRPr 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13</a:t>
            </a:fld>
            <a:endParaRPr lang="nl-N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14</a:t>
            </a:fld>
            <a:endParaRPr lang="nl-N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15</a:t>
            </a:fld>
            <a:endParaRPr lang="nl-N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16</a:t>
            </a:fld>
            <a:endParaRPr lang="nl-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17</a:t>
            </a:fld>
            <a:endParaRPr lang="nl-N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18</a:t>
            </a:fld>
            <a:endParaRPr 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2</a:t>
            </a:fld>
            <a:endParaRPr lang="nl-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3</a:t>
            </a:fld>
            <a:endParaRPr 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4</a:t>
            </a:fld>
            <a:endParaRPr lang="nl-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5</a:t>
            </a:fld>
            <a:endParaRPr 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6</a:t>
            </a:fld>
            <a:endParaRPr 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7</a:t>
            </a:fld>
            <a:endParaRPr lang="nl-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8</a:t>
            </a:fld>
            <a:endParaRPr 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C88E271-9F0D-4FEB-ADC3-571F00F7DF71}" type="slidenum">
              <a:rPr lang="nl-NL" smtClean="0"/>
              <a:t>9</a:t>
            </a:fld>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7" name="Rechthoe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hoe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hthoe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nl-NL" smtClean="0"/>
              <a:t>Klik om de stijl te bewerken</a:t>
            </a:r>
            <a:endParaRPr kumimoji="0" lang="en-US"/>
          </a:p>
        </p:txBody>
      </p:sp>
      <p:sp>
        <p:nvSpPr>
          <p:cNvPr id="9" name="Ond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l-NL" smtClean="0"/>
              <a:t>Klik om het opmaakprofiel van de modelondertitel te bewerken</a:t>
            </a:r>
            <a:endParaRPr kumimoji="0" lang="en-US"/>
          </a:p>
        </p:txBody>
      </p:sp>
      <p:sp>
        <p:nvSpPr>
          <p:cNvPr id="28" name="Tijdelijke aanduiding voor datum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011EEBA-9BD0-44FC-BF3F-5598227C51B1}" type="datetimeFigureOut">
              <a:rPr lang="nl-NL" smtClean="0"/>
              <a:t>28-3-2014</a:t>
            </a:fld>
            <a:endParaRPr lang="nl-NL"/>
          </a:p>
        </p:txBody>
      </p:sp>
      <p:sp>
        <p:nvSpPr>
          <p:cNvPr id="17" name="Tijdelijke aanduiding voor voettekst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nl-NL"/>
          </a:p>
        </p:txBody>
      </p:sp>
      <p:sp>
        <p:nvSpPr>
          <p:cNvPr id="29" name="Tijdelijke aanduiding voor dianumm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EA8B30F0-305A-4767-B9E8-8A28914A053C}" type="slidenum">
              <a:rPr lang="nl-NL" smtClean="0"/>
              <a:t>‹nr.›</a:t>
            </a:fld>
            <a:endParaRPr lang="nl-NL"/>
          </a:p>
        </p:txBody>
      </p:sp>
    </p:spTree>
  </p:cSld>
  <p:clrMapOvr>
    <a:overrideClrMapping bg1="dk1" tx1="lt1" bg2="dk2" tx2="lt2" accent1="accent1" accent2="accent2" accent3="accent3" accent4="accent4" accent5="accent5" accent6="accent6" hlink="hlink" folHlink="folHlink"/>
  </p:clrMapOvr>
  <p:transition spd="med">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smtClean="0"/>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
        <p:nvSpPr>
          <p:cNvPr id="4" name="Tijdelijke aanduiding voor datum 3"/>
          <p:cNvSpPr>
            <a:spLocks noGrp="1"/>
          </p:cNvSpPr>
          <p:nvPr>
            <p:ph type="dt" sz="half" idx="10"/>
          </p:nvPr>
        </p:nvSpPr>
        <p:spPr/>
        <p:txBody>
          <a:bodyPr/>
          <a:lstStyle/>
          <a:p>
            <a:fld id="{5011EEBA-9BD0-44FC-BF3F-5598227C51B1}" type="datetimeFigureOut">
              <a:rPr lang="nl-NL" smtClean="0"/>
              <a:t>28-3-2014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A8B30F0-305A-4767-B9E8-8A28914A053C}" type="slidenum">
              <a:rPr lang="nl-NL" smtClean="0"/>
              <a:t>‹nr.›</a:t>
            </a:fld>
            <a:endParaRPr lang="nl-NL"/>
          </a:p>
        </p:txBody>
      </p:sp>
    </p:spTree>
  </p:cSld>
  <p:clrMapOvr>
    <a:masterClrMapping/>
  </p:clrMapOvr>
  <p:transition spd="med">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bg>
      <p:bgRef idx="1001">
        <a:schemeClr val="bg1"/>
      </p:bgRef>
    </p:bg>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553200" y="609600"/>
            <a:ext cx="2057400" cy="5516563"/>
          </a:xfrm>
        </p:spPr>
        <p:txBody>
          <a:bodyPr vert="eaVert"/>
          <a:lstStyle/>
          <a:p>
            <a:r>
              <a:rPr kumimoji="0" lang="nl-NL" smtClean="0"/>
              <a:t>Klik om de stijl te bewerken</a:t>
            </a:r>
            <a:endParaRPr kumimoji="0" lang="en-US"/>
          </a:p>
        </p:txBody>
      </p:sp>
      <p:sp>
        <p:nvSpPr>
          <p:cNvPr id="3" name="Tijdelijke aanduiding voor verticale tekst 2"/>
          <p:cNvSpPr>
            <a:spLocks noGrp="1"/>
          </p:cNvSpPr>
          <p:nvPr>
            <p:ph type="body" orient="vert" idx="1"/>
          </p:nvPr>
        </p:nvSpPr>
        <p:spPr>
          <a:xfrm>
            <a:off x="457200" y="609600"/>
            <a:ext cx="5562600" cy="5516564"/>
          </a:xfrm>
        </p:spPr>
        <p:txBody>
          <a:bodyPr vert="eaVert"/>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
        <p:nvSpPr>
          <p:cNvPr id="4" name="Tijdelijke aanduiding voor datum 3"/>
          <p:cNvSpPr>
            <a:spLocks noGrp="1"/>
          </p:cNvSpPr>
          <p:nvPr>
            <p:ph type="dt" sz="half" idx="10"/>
          </p:nvPr>
        </p:nvSpPr>
        <p:spPr>
          <a:xfrm>
            <a:off x="6553200" y="6248402"/>
            <a:ext cx="2209800" cy="365125"/>
          </a:xfrm>
        </p:spPr>
        <p:txBody>
          <a:bodyPr/>
          <a:lstStyle/>
          <a:p>
            <a:fld id="{5011EEBA-9BD0-44FC-BF3F-5598227C51B1}" type="datetimeFigureOut">
              <a:rPr lang="nl-NL" smtClean="0"/>
              <a:t>28-3-2014</a:t>
            </a:fld>
            <a:endParaRPr lang="nl-NL"/>
          </a:p>
        </p:txBody>
      </p:sp>
      <p:sp>
        <p:nvSpPr>
          <p:cNvPr id="5" name="Tijdelijke aanduiding voor voettekst 4"/>
          <p:cNvSpPr>
            <a:spLocks noGrp="1"/>
          </p:cNvSpPr>
          <p:nvPr>
            <p:ph type="ftr" sz="quarter" idx="11"/>
          </p:nvPr>
        </p:nvSpPr>
        <p:spPr>
          <a:xfrm>
            <a:off x="457201" y="6248207"/>
            <a:ext cx="5573483" cy="365125"/>
          </a:xfrm>
        </p:spPr>
        <p:txBody>
          <a:bodyPr/>
          <a:lstStyle/>
          <a:p>
            <a:endParaRPr lang="nl-NL"/>
          </a:p>
        </p:txBody>
      </p:sp>
      <p:sp>
        <p:nvSpPr>
          <p:cNvPr id="7" name="Rechthoe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hthoe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hthoe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Tijdelijke aanduiding voor dianummer 5"/>
          <p:cNvSpPr>
            <a:spLocks noGrp="1"/>
          </p:cNvSpPr>
          <p:nvPr>
            <p:ph type="sldNum" sz="quarter" idx="12"/>
          </p:nvPr>
        </p:nvSpPr>
        <p:spPr>
          <a:xfrm rot="5400000">
            <a:off x="5989638" y="144462"/>
            <a:ext cx="533400" cy="244476"/>
          </a:xfrm>
        </p:spPr>
        <p:txBody>
          <a:bodyPr/>
          <a:lstStyle/>
          <a:p>
            <a:fld id="{EA8B30F0-305A-4767-B9E8-8A28914A053C}" type="slidenum">
              <a:rPr lang="nl-NL" smtClean="0"/>
              <a:t>‹nr.›</a:t>
            </a:fld>
            <a:endParaRPr lang="nl-NL"/>
          </a:p>
        </p:txBody>
      </p:sp>
    </p:spTree>
  </p:cSld>
  <p:clrMapOvr>
    <a:overrideClrMapping bg1="lt1" tx1="dk1" bg2="lt2" tx2="dk2" accent1="accent1" accent2="accent2" accent3="accent3" accent4="accent4" accent5="accent5" accent6="accent6" hlink="hlink" folHlink="folHlink"/>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kumimoji="0" lang="nl-NL" smtClean="0"/>
              <a:t>Klik om de stijl te bewerken</a:t>
            </a:r>
            <a:endParaRPr kumimoji="0" lang="en-US"/>
          </a:p>
        </p:txBody>
      </p:sp>
      <p:sp>
        <p:nvSpPr>
          <p:cNvPr id="4" name="Tijdelijke aanduiding voor datum 3"/>
          <p:cNvSpPr>
            <a:spLocks noGrp="1"/>
          </p:cNvSpPr>
          <p:nvPr>
            <p:ph type="dt" sz="half" idx="10"/>
          </p:nvPr>
        </p:nvSpPr>
        <p:spPr/>
        <p:txBody>
          <a:bodyPr/>
          <a:lstStyle/>
          <a:p>
            <a:fld id="{5011EEBA-9BD0-44FC-BF3F-5598227C51B1}" type="datetimeFigureOut">
              <a:rPr lang="nl-NL" smtClean="0"/>
              <a:t>28-3-2014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lvl1pPr>
              <a:defRPr>
                <a:solidFill>
                  <a:srgbClr val="FFFFFF"/>
                </a:solidFill>
              </a:defRPr>
            </a:lvl1pPr>
          </a:lstStyle>
          <a:p>
            <a:fld id="{EA8B30F0-305A-4767-B9E8-8A28914A053C}" type="slidenum">
              <a:rPr lang="nl-NL" smtClean="0"/>
              <a:t>‹nr.›</a:t>
            </a:fld>
            <a:endParaRPr lang="nl-NL"/>
          </a:p>
        </p:txBody>
      </p:sp>
      <p:sp>
        <p:nvSpPr>
          <p:cNvPr id="8" name="Tijdelijke aanduiding voor inhoud 7"/>
          <p:cNvSpPr>
            <a:spLocks noGrp="1"/>
          </p:cNvSpPr>
          <p:nvPr>
            <p:ph sz="quarter" idx="1"/>
          </p:nvPr>
        </p:nvSpPr>
        <p:spPr>
          <a:xfrm>
            <a:off x="612648" y="1600200"/>
            <a:ext cx="8153400" cy="4495800"/>
          </a:xfrm>
        </p:spPr>
        <p:txBody>
          <a:bodyPr/>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Tree>
  </p:cSld>
  <p:clrMapOvr>
    <a:masterClrMapping/>
  </p:clrMapOvr>
  <p:transition spd="med">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3">
        <a:schemeClr val="bg1"/>
      </p:bgRef>
    </p:b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l-NL" smtClean="0"/>
              <a:t>Klik om de modelstijlen te bewerken</a:t>
            </a:r>
          </a:p>
        </p:txBody>
      </p:sp>
      <p:sp>
        <p:nvSpPr>
          <p:cNvPr id="7" name="Rechthoe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hthoe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hthoe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nl-NL" smtClean="0"/>
              <a:t>Klik om de stijl te bewerken</a:t>
            </a:r>
            <a:endParaRPr kumimoji="0" lang="en-US"/>
          </a:p>
        </p:txBody>
      </p:sp>
      <p:sp>
        <p:nvSpPr>
          <p:cNvPr id="12" name="Tijdelijke aanduiding voor datum 11"/>
          <p:cNvSpPr>
            <a:spLocks noGrp="1"/>
          </p:cNvSpPr>
          <p:nvPr>
            <p:ph type="dt" sz="half" idx="10"/>
          </p:nvPr>
        </p:nvSpPr>
        <p:spPr/>
        <p:txBody>
          <a:bodyPr/>
          <a:lstStyle/>
          <a:p>
            <a:fld id="{5011EEBA-9BD0-44FC-BF3F-5598227C51B1}" type="datetimeFigureOut">
              <a:rPr lang="nl-NL" smtClean="0"/>
              <a:t>28-3-2014</a:t>
            </a:fld>
            <a:endParaRPr lang="nl-NL"/>
          </a:p>
        </p:txBody>
      </p:sp>
      <p:sp>
        <p:nvSpPr>
          <p:cNvPr id="13" name="Tijdelijke aanduiding voor dianumm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EA8B30F0-305A-4767-B9E8-8A28914A053C}" type="slidenum">
              <a:rPr lang="nl-NL" smtClean="0"/>
              <a:t>‹nr.›</a:t>
            </a:fld>
            <a:endParaRPr lang="nl-NL"/>
          </a:p>
        </p:txBody>
      </p:sp>
      <p:sp>
        <p:nvSpPr>
          <p:cNvPr id="14" name="Tijdelijke aanduiding voor voettekst 13"/>
          <p:cNvSpPr>
            <a:spLocks noGrp="1"/>
          </p:cNvSpPr>
          <p:nvPr>
            <p:ph type="ftr" sz="quarter" idx="12"/>
          </p:nvPr>
        </p:nvSpPr>
        <p:spPr/>
        <p:txBody>
          <a:bodyPr/>
          <a:lstStyle/>
          <a:p>
            <a:endParaRPr lang="nl-NL"/>
          </a:p>
        </p:txBody>
      </p:sp>
    </p:spTree>
  </p:cSld>
  <p:clrMapOvr>
    <a:overrideClrMapping bg1="lt1" tx1="dk1" bg2="lt2" tx2="dk2" accent1="accent1" accent2="accent2" accent3="accent3" accent4="accent4" accent5="accent5" accent6="accent6" hlink="hlink" folHlink="folHlink"/>
  </p:clrMapOvr>
  <p:transition spd="med">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smtClean="0"/>
              <a:t>Klik om de stijl te bewerken</a:t>
            </a:r>
            <a:endParaRPr kumimoji="0" lang="en-US"/>
          </a:p>
        </p:txBody>
      </p:sp>
      <p:sp>
        <p:nvSpPr>
          <p:cNvPr id="9" name="Tijdelijke aanduiding voor inhoud 8"/>
          <p:cNvSpPr>
            <a:spLocks noGrp="1"/>
          </p:cNvSpPr>
          <p:nvPr>
            <p:ph sz="quarter" idx="1"/>
          </p:nvPr>
        </p:nvSpPr>
        <p:spPr>
          <a:xfrm>
            <a:off x="609600" y="1589567"/>
            <a:ext cx="3886200" cy="4572000"/>
          </a:xfrm>
        </p:spPr>
        <p:txBody>
          <a:bodyPr/>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
        <p:nvSpPr>
          <p:cNvPr id="11" name="Tijdelijke aanduiding voor inhoud 10"/>
          <p:cNvSpPr>
            <a:spLocks noGrp="1"/>
          </p:cNvSpPr>
          <p:nvPr>
            <p:ph sz="quarter" idx="2"/>
          </p:nvPr>
        </p:nvSpPr>
        <p:spPr>
          <a:xfrm>
            <a:off x="4844901" y="1589567"/>
            <a:ext cx="3886200" cy="4572000"/>
          </a:xfrm>
        </p:spPr>
        <p:txBody>
          <a:bodyPr/>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
        <p:nvSpPr>
          <p:cNvPr id="8" name="Tijdelijke aanduiding voor datum 7"/>
          <p:cNvSpPr>
            <a:spLocks noGrp="1"/>
          </p:cNvSpPr>
          <p:nvPr>
            <p:ph type="dt" sz="half" idx="15"/>
          </p:nvPr>
        </p:nvSpPr>
        <p:spPr/>
        <p:txBody>
          <a:bodyPr rtlCol="0"/>
          <a:lstStyle/>
          <a:p>
            <a:fld id="{5011EEBA-9BD0-44FC-BF3F-5598227C51B1}" type="datetimeFigureOut">
              <a:rPr lang="nl-NL" smtClean="0"/>
              <a:t>28-3-2014</a:t>
            </a:fld>
            <a:endParaRPr lang="nl-NL"/>
          </a:p>
        </p:txBody>
      </p:sp>
      <p:sp>
        <p:nvSpPr>
          <p:cNvPr id="10" name="Tijdelijke aanduiding voor dianummer 9"/>
          <p:cNvSpPr>
            <a:spLocks noGrp="1"/>
          </p:cNvSpPr>
          <p:nvPr>
            <p:ph type="sldNum" sz="quarter" idx="16"/>
          </p:nvPr>
        </p:nvSpPr>
        <p:spPr/>
        <p:txBody>
          <a:bodyPr rtlCol="0"/>
          <a:lstStyle/>
          <a:p>
            <a:fld id="{EA8B30F0-305A-4767-B9E8-8A28914A053C}" type="slidenum">
              <a:rPr lang="nl-NL" smtClean="0"/>
              <a:t>‹nr.›</a:t>
            </a:fld>
            <a:endParaRPr lang="nl-NL"/>
          </a:p>
        </p:txBody>
      </p:sp>
      <p:sp>
        <p:nvSpPr>
          <p:cNvPr id="12" name="Tijdelijke aanduiding voor voettekst 11"/>
          <p:cNvSpPr>
            <a:spLocks noGrp="1"/>
          </p:cNvSpPr>
          <p:nvPr>
            <p:ph type="ftr" sz="quarter" idx="17"/>
          </p:nvPr>
        </p:nvSpPr>
        <p:spPr/>
        <p:txBody>
          <a:bodyPr rtlCol="0"/>
          <a:lstStyle/>
          <a:p>
            <a:endParaRPr lang="nl-NL"/>
          </a:p>
        </p:txBody>
      </p:sp>
    </p:spTree>
  </p:cSld>
  <p:clrMapOvr>
    <a:masterClrMapping/>
  </p:clrMapOvr>
  <p:transition spd="med">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nl-NL" smtClean="0"/>
              <a:t>Klik om de stijl te bewerken</a:t>
            </a:r>
            <a:endParaRPr kumimoji="0" lang="en-US"/>
          </a:p>
        </p:txBody>
      </p:sp>
      <p:sp>
        <p:nvSpPr>
          <p:cNvPr id="11" name="Tijdelijke aanduiding voor inhoud 10"/>
          <p:cNvSpPr>
            <a:spLocks noGrp="1"/>
          </p:cNvSpPr>
          <p:nvPr>
            <p:ph sz="quarter" idx="2"/>
          </p:nvPr>
        </p:nvSpPr>
        <p:spPr>
          <a:xfrm>
            <a:off x="609600" y="2438400"/>
            <a:ext cx="3886200" cy="3581400"/>
          </a:xfrm>
        </p:spPr>
        <p:txBody>
          <a:bodyPr/>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
        <p:nvSpPr>
          <p:cNvPr id="13" name="Tijdelijke aanduiding voor inhoud 12"/>
          <p:cNvSpPr>
            <a:spLocks noGrp="1"/>
          </p:cNvSpPr>
          <p:nvPr>
            <p:ph sz="quarter" idx="4"/>
          </p:nvPr>
        </p:nvSpPr>
        <p:spPr>
          <a:xfrm>
            <a:off x="4800600" y="2438400"/>
            <a:ext cx="3886200" cy="3581400"/>
          </a:xfrm>
        </p:spPr>
        <p:txBody>
          <a:bodyPr/>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
        <p:nvSpPr>
          <p:cNvPr id="10" name="Tijdelijke aanduiding voor datum 9"/>
          <p:cNvSpPr>
            <a:spLocks noGrp="1"/>
          </p:cNvSpPr>
          <p:nvPr>
            <p:ph type="dt" sz="half" idx="15"/>
          </p:nvPr>
        </p:nvSpPr>
        <p:spPr/>
        <p:txBody>
          <a:bodyPr rtlCol="0"/>
          <a:lstStyle/>
          <a:p>
            <a:fld id="{5011EEBA-9BD0-44FC-BF3F-5598227C51B1}" type="datetimeFigureOut">
              <a:rPr lang="nl-NL" smtClean="0"/>
              <a:t>28-3-2014</a:t>
            </a:fld>
            <a:endParaRPr lang="nl-NL"/>
          </a:p>
        </p:txBody>
      </p:sp>
      <p:sp>
        <p:nvSpPr>
          <p:cNvPr id="12" name="Tijdelijke aanduiding voor dianummer 11"/>
          <p:cNvSpPr>
            <a:spLocks noGrp="1"/>
          </p:cNvSpPr>
          <p:nvPr>
            <p:ph type="sldNum" sz="quarter" idx="16"/>
          </p:nvPr>
        </p:nvSpPr>
        <p:spPr/>
        <p:txBody>
          <a:bodyPr rtlCol="0"/>
          <a:lstStyle/>
          <a:p>
            <a:fld id="{EA8B30F0-305A-4767-B9E8-8A28914A053C}" type="slidenum">
              <a:rPr lang="nl-NL" smtClean="0"/>
              <a:t>‹nr.›</a:t>
            </a:fld>
            <a:endParaRPr lang="nl-NL"/>
          </a:p>
        </p:txBody>
      </p:sp>
      <p:sp>
        <p:nvSpPr>
          <p:cNvPr id="14" name="Tijdelijke aanduiding voor voettekst 13"/>
          <p:cNvSpPr>
            <a:spLocks noGrp="1"/>
          </p:cNvSpPr>
          <p:nvPr>
            <p:ph type="ftr" sz="quarter" idx="17"/>
          </p:nvPr>
        </p:nvSpPr>
        <p:spPr/>
        <p:txBody>
          <a:bodyPr rtlCol="0"/>
          <a:lstStyle/>
          <a:p>
            <a:endParaRPr lang="nl-NL"/>
          </a:p>
        </p:txBody>
      </p:sp>
      <p:sp>
        <p:nvSpPr>
          <p:cNvPr id="16" name="Tijdelijke aanduiding voor tekst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nl-NL" smtClean="0"/>
              <a:t>Klik om de modelstijlen te bewerken</a:t>
            </a:r>
          </a:p>
        </p:txBody>
      </p:sp>
      <p:sp>
        <p:nvSpPr>
          <p:cNvPr id="15" name="Tijdelijke aanduiding voor tekst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nl-NL" smtClean="0"/>
              <a:t>Klik om de modelstijlen te bewerken</a:t>
            </a:r>
          </a:p>
        </p:txBody>
      </p:sp>
    </p:spTree>
  </p:cSld>
  <p:clrMapOvr>
    <a:masterClrMapping/>
  </p:clrMapOvr>
  <p:transition spd="med">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smtClean="0"/>
              <a:t>Klik om de stijl te bewerken</a:t>
            </a:r>
            <a:endParaRPr kumimoji="0" lang="en-US"/>
          </a:p>
        </p:txBody>
      </p:sp>
      <p:sp>
        <p:nvSpPr>
          <p:cNvPr id="3" name="Tijdelijke aanduiding voor datum 2"/>
          <p:cNvSpPr>
            <a:spLocks noGrp="1"/>
          </p:cNvSpPr>
          <p:nvPr>
            <p:ph type="dt" sz="half" idx="10"/>
          </p:nvPr>
        </p:nvSpPr>
        <p:spPr/>
        <p:txBody>
          <a:bodyPr/>
          <a:lstStyle/>
          <a:p>
            <a:fld id="{5011EEBA-9BD0-44FC-BF3F-5598227C51B1}" type="datetimeFigureOut">
              <a:rPr lang="nl-NL" smtClean="0"/>
              <a:t>28-3-2014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lvl1pPr>
              <a:defRPr>
                <a:solidFill>
                  <a:srgbClr val="FFFFFF"/>
                </a:solidFill>
              </a:defRPr>
            </a:lvl1pPr>
          </a:lstStyle>
          <a:p>
            <a:fld id="{EA8B30F0-305A-4767-B9E8-8A28914A053C}" type="slidenum">
              <a:rPr lang="nl-NL" smtClean="0"/>
              <a:t>‹nr.›</a:t>
            </a:fld>
            <a:endParaRPr lang="nl-NL"/>
          </a:p>
        </p:txBody>
      </p:sp>
    </p:spTree>
  </p:cSld>
  <p:clrMapOvr>
    <a:masterClrMapping/>
  </p:clrMapOvr>
  <p:transition spd="med">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5011EEBA-9BD0-44FC-BF3F-5598227C51B1}" type="datetimeFigureOut">
              <a:rPr lang="nl-NL" smtClean="0"/>
              <a:t>28-3-2014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a:xfrm>
            <a:off x="0" y="6248400"/>
            <a:ext cx="533400" cy="381000"/>
          </a:xfrm>
        </p:spPr>
        <p:txBody>
          <a:bodyPr/>
          <a:lstStyle>
            <a:lvl1pPr>
              <a:defRPr>
                <a:solidFill>
                  <a:schemeClr val="tx2"/>
                </a:solidFill>
              </a:defRPr>
            </a:lvl1pPr>
          </a:lstStyle>
          <a:p>
            <a:fld id="{EA8B30F0-305A-4767-B9E8-8A28914A053C}" type="slidenum">
              <a:rPr lang="nl-NL" smtClean="0"/>
              <a:t>‹nr.›</a:t>
            </a:fld>
            <a:endParaRPr lang="nl-NL"/>
          </a:p>
        </p:txBody>
      </p:sp>
    </p:spTree>
  </p:cSld>
  <p:clrMapOvr>
    <a:masterClrMapping/>
  </p:clrMapOvr>
  <p:transition spd="med">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nl-NL" smtClean="0"/>
              <a:t>Klik om de stijl te bewerken</a:t>
            </a:r>
            <a:endParaRPr kumimoji="0" lang="en-US"/>
          </a:p>
        </p:txBody>
      </p:sp>
      <p:sp>
        <p:nvSpPr>
          <p:cNvPr id="5" name="Tijdelijke aanduiding voor datum 4"/>
          <p:cNvSpPr>
            <a:spLocks noGrp="1"/>
          </p:cNvSpPr>
          <p:nvPr>
            <p:ph type="dt" sz="half" idx="10"/>
          </p:nvPr>
        </p:nvSpPr>
        <p:spPr/>
        <p:txBody>
          <a:bodyPr/>
          <a:lstStyle/>
          <a:p>
            <a:fld id="{5011EEBA-9BD0-44FC-BF3F-5598227C51B1}" type="datetimeFigureOut">
              <a:rPr lang="nl-NL" smtClean="0"/>
              <a:t>28-3-2014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lvl1pPr>
              <a:defRPr>
                <a:solidFill>
                  <a:srgbClr val="FFFFFF"/>
                </a:solidFill>
              </a:defRPr>
            </a:lvl1pPr>
          </a:lstStyle>
          <a:p>
            <a:fld id="{EA8B30F0-305A-4767-B9E8-8A28914A053C}" type="slidenum">
              <a:rPr lang="nl-NL" smtClean="0"/>
              <a:t>‹nr.›</a:t>
            </a:fld>
            <a:endParaRPr lang="nl-NL"/>
          </a:p>
        </p:txBody>
      </p:sp>
      <p:sp>
        <p:nvSpPr>
          <p:cNvPr id="3" name="Tijdelijke aanduiding voor tekst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nl-NL" smtClean="0"/>
              <a:t>Klik om de modelstijlen te bewerken</a:t>
            </a:r>
          </a:p>
        </p:txBody>
      </p:sp>
      <p:sp>
        <p:nvSpPr>
          <p:cNvPr id="9" name="Tijdelijke aanduiding voor inhoud 8"/>
          <p:cNvSpPr>
            <a:spLocks noGrp="1"/>
          </p:cNvSpPr>
          <p:nvPr>
            <p:ph sz="quarter" idx="1"/>
          </p:nvPr>
        </p:nvSpPr>
        <p:spPr>
          <a:xfrm>
            <a:off x="2362200" y="1752600"/>
            <a:ext cx="6400800" cy="4419600"/>
          </a:xfrm>
        </p:spPr>
        <p:txBody>
          <a:bodyPr/>
          <a:lstStyle/>
          <a:p>
            <a:pPr lvl="0" eaLnBrk="1" latinLnBrk="0" hangingPunct="1"/>
            <a:r>
              <a:rPr lang="nl-NL" smtClean="0"/>
              <a:t>Klik om de modelstijlen te bewerken</a:t>
            </a:r>
          </a:p>
          <a:p>
            <a:pPr lvl="1" eaLnBrk="1" latinLnBrk="0" hangingPunct="1"/>
            <a:r>
              <a:rPr lang="nl-NL" smtClean="0"/>
              <a:t>Tweede niveau</a:t>
            </a:r>
          </a:p>
          <a:p>
            <a:pPr lvl="2" eaLnBrk="1" latinLnBrk="0" hangingPunct="1"/>
            <a:r>
              <a:rPr lang="nl-NL" smtClean="0"/>
              <a:t>Derde niveau</a:t>
            </a:r>
          </a:p>
          <a:p>
            <a:pPr lvl="3" eaLnBrk="1" latinLnBrk="0" hangingPunct="1"/>
            <a:r>
              <a:rPr lang="nl-NL" smtClean="0"/>
              <a:t>Vierde niveau</a:t>
            </a:r>
          </a:p>
          <a:p>
            <a:pPr lvl="4" eaLnBrk="1" latinLnBrk="0" hangingPunct="1"/>
            <a:r>
              <a:rPr lang="nl-NL" smtClean="0"/>
              <a:t>Vijfde niveau</a:t>
            </a:r>
            <a:endParaRPr kumimoji="0" lang="en-US"/>
          </a:p>
        </p:txBody>
      </p:sp>
    </p:spTree>
  </p:cSld>
  <p:clrMapOvr>
    <a:masterClrMapping/>
  </p:clrMapOvr>
  <p:transition spd="med">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bg>
      <p:bgRef idx="1003">
        <a:schemeClr val="bg2"/>
      </p:bgRef>
    </p:bg>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nl-NL" smtClean="0"/>
              <a:t>Klik om de modelstijlen te bewerken</a:t>
            </a:r>
          </a:p>
        </p:txBody>
      </p:sp>
      <p:sp>
        <p:nvSpPr>
          <p:cNvPr id="8" name="Rechthoe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hthoe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hoe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nl-NL" smtClean="0"/>
              <a:t>Klik om de stijl te bewerken</a:t>
            </a:r>
            <a:endParaRPr kumimoji="0" lang="en-US"/>
          </a:p>
        </p:txBody>
      </p:sp>
      <p:sp>
        <p:nvSpPr>
          <p:cNvPr id="11" name="Rechthoe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Tijdelijke aanduiding voor datum 11"/>
          <p:cNvSpPr>
            <a:spLocks noGrp="1"/>
          </p:cNvSpPr>
          <p:nvPr>
            <p:ph type="dt" sz="half" idx="10"/>
          </p:nvPr>
        </p:nvSpPr>
        <p:spPr>
          <a:xfrm>
            <a:off x="6248400" y="6248400"/>
            <a:ext cx="2667000" cy="365125"/>
          </a:xfrm>
        </p:spPr>
        <p:txBody>
          <a:bodyPr rtlCol="0"/>
          <a:lstStyle/>
          <a:p>
            <a:fld id="{5011EEBA-9BD0-44FC-BF3F-5598227C51B1}" type="datetimeFigureOut">
              <a:rPr lang="nl-NL" smtClean="0"/>
              <a:t>28-3-2014</a:t>
            </a:fld>
            <a:endParaRPr lang="nl-NL"/>
          </a:p>
        </p:txBody>
      </p:sp>
      <p:sp>
        <p:nvSpPr>
          <p:cNvPr id="13" name="Tijdelijke aanduiding voor dianummer 12"/>
          <p:cNvSpPr>
            <a:spLocks noGrp="1"/>
          </p:cNvSpPr>
          <p:nvPr>
            <p:ph type="sldNum" sz="quarter" idx="11"/>
          </p:nvPr>
        </p:nvSpPr>
        <p:spPr>
          <a:xfrm>
            <a:off x="0" y="4667249"/>
            <a:ext cx="1447800" cy="663578"/>
          </a:xfrm>
        </p:spPr>
        <p:txBody>
          <a:bodyPr rtlCol="0"/>
          <a:lstStyle>
            <a:lvl1pPr>
              <a:defRPr sz="2800"/>
            </a:lvl1pPr>
          </a:lstStyle>
          <a:p>
            <a:fld id="{EA8B30F0-305A-4767-B9E8-8A28914A053C}" type="slidenum">
              <a:rPr lang="nl-NL" smtClean="0"/>
              <a:t>‹nr.›</a:t>
            </a:fld>
            <a:endParaRPr lang="nl-NL"/>
          </a:p>
        </p:txBody>
      </p:sp>
      <p:sp>
        <p:nvSpPr>
          <p:cNvPr id="14" name="Tijdelijke aanduiding voor voettekst 13"/>
          <p:cNvSpPr>
            <a:spLocks noGrp="1"/>
          </p:cNvSpPr>
          <p:nvPr>
            <p:ph type="ftr" sz="quarter" idx="12"/>
          </p:nvPr>
        </p:nvSpPr>
        <p:spPr>
          <a:xfrm>
            <a:off x="1600200" y="6248206"/>
            <a:ext cx="4572000" cy="365125"/>
          </a:xfrm>
        </p:spPr>
        <p:txBody>
          <a:bodyPr rtlCol="0"/>
          <a:lstStyle/>
          <a:p>
            <a:endParaRPr lang="nl-NL"/>
          </a:p>
        </p:txBody>
      </p:sp>
      <p:sp>
        <p:nvSpPr>
          <p:cNvPr id="3" name="Tijdelijke aanduiding voor afbeelding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nl-NL" smtClean="0"/>
              <a:t>Klik op het pictogram als u een afbeelding wilt toevoegen</a:t>
            </a:r>
            <a:endParaRPr kumimoji="0" lang="en-US" dirty="0"/>
          </a:p>
        </p:txBody>
      </p:sp>
    </p:spTree>
  </p:cSld>
  <p:clrMapOvr>
    <a:overrideClrMapping bg1="lt1" tx1="dk1" bg2="lt2" tx2="dk2" accent1="accent1" accent2="accent2" accent3="accent3" accent4="accent4" accent5="accent5" accent6="accent6" hlink="hlink" folHlink="folHlink"/>
  </p:clrMapOvr>
  <p:transition spd="med">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jdelijke aanduiding voor titel 21"/>
          <p:cNvSpPr>
            <a:spLocks noGrp="1"/>
          </p:cNvSpPr>
          <p:nvPr>
            <p:ph type="title"/>
          </p:nvPr>
        </p:nvSpPr>
        <p:spPr>
          <a:xfrm>
            <a:off x="609600" y="228600"/>
            <a:ext cx="8153400" cy="990600"/>
          </a:xfrm>
          <a:prstGeom prst="rect">
            <a:avLst/>
          </a:prstGeom>
        </p:spPr>
        <p:txBody>
          <a:bodyPr vert="horz" anchor="ctr">
            <a:normAutofit/>
          </a:bodyPr>
          <a:lstStyle/>
          <a:p>
            <a:r>
              <a:rPr kumimoji="0" lang="nl-NL" smtClean="0"/>
              <a:t>Klik om de stijl te bewerken</a:t>
            </a:r>
            <a:endParaRPr kumimoji="0" lang="en-US"/>
          </a:p>
        </p:txBody>
      </p:sp>
      <p:sp>
        <p:nvSpPr>
          <p:cNvPr id="13" name="Tijdelijke aanduiding voor tekst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nl-NL" smtClean="0"/>
              <a:t>Klik om de modelstijlen te bewerken</a:t>
            </a:r>
          </a:p>
          <a:p>
            <a:pPr lvl="1" eaLnBrk="1" latinLnBrk="0" hangingPunct="1"/>
            <a:r>
              <a:rPr kumimoji="0" lang="nl-NL" smtClean="0"/>
              <a:t>Tweede niveau</a:t>
            </a:r>
          </a:p>
          <a:p>
            <a:pPr lvl="2" eaLnBrk="1" latinLnBrk="0" hangingPunct="1"/>
            <a:r>
              <a:rPr kumimoji="0" lang="nl-NL" smtClean="0"/>
              <a:t>Derde niveau</a:t>
            </a:r>
          </a:p>
          <a:p>
            <a:pPr lvl="3" eaLnBrk="1" latinLnBrk="0" hangingPunct="1"/>
            <a:r>
              <a:rPr kumimoji="0" lang="nl-NL" smtClean="0"/>
              <a:t>Vierde niveau</a:t>
            </a:r>
          </a:p>
          <a:p>
            <a:pPr lvl="4" eaLnBrk="1" latinLnBrk="0" hangingPunct="1"/>
            <a:r>
              <a:rPr kumimoji="0" lang="nl-NL" smtClean="0"/>
              <a:t>Vijfde niveau</a:t>
            </a:r>
            <a:endParaRPr kumimoji="0" lang="en-US"/>
          </a:p>
        </p:txBody>
      </p:sp>
      <p:sp>
        <p:nvSpPr>
          <p:cNvPr id="14" name="Tijdelijke aanduiding voor datum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011EEBA-9BD0-44FC-BF3F-5598227C51B1}" type="datetimeFigureOut">
              <a:rPr lang="nl-NL" smtClean="0"/>
              <a:t>28-3-2014</a:t>
            </a:fld>
            <a:endParaRPr lang="nl-NL"/>
          </a:p>
        </p:txBody>
      </p:sp>
      <p:sp>
        <p:nvSpPr>
          <p:cNvPr id="3" name="Tijdelijke aanduiding voor voettekst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nl-NL"/>
          </a:p>
        </p:txBody>
      </p:sp>
      <p:sp>
        <p:nvSpPr>
          <p:cNvPr id="7" name="Rechthoe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hthoe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hthoe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Tijdelijke aanduiding voor dianumm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EA8B30F0-305A-4767-B9E8-8A28914A053C}" type="slidenum">
              <a:rPr lang="nl-NL" smtClean="0"/>
              <a:t>‹nr.›</a:t>
            </a:fld>
            <a:endParaRPr lang="nl-N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push dir="u"/>
  </p:transition>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bushmills.co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nl.wikipedia.org/wiki/Kintyre" TargetMode="External"/><Relationship Id="rId13" Type="http://schemas.openxmlformats.org/officeDocument/2006/relationships/hyperlink" Target="http://nl.wikipedia.org/wiki/Skye" TargetMode="External"/><Relationship Id="rId3" Type="http://schemas.openxmlformats.org/officeDocument/2006/relationships/hyperlink" Target="http://nl.wikipedia.org/wiki/Jodium_(element)" TargetMode="External"/><Relationship Id="rId7" Type="http://schemas.openxmlformats.org/officeDocument/2006/relationships/hyperlink" Target="http://nl.wikipedia.org/wiki/Mull_of_Kintyre" TargetMode="External"/><Relationship Id="rId12" Type="http://schemas.openxmlformats.org/officeDocument/2006/relationships/hyperlink" Target="http://nl.wikipedia.org/wiki/Jura_(eiland)"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nl.wikipedia.org/wiki/Islay_(eiland)" TargetMode="External"/><Relationship Id="rId11" Type="http://schemas.openxmlformats.org/officeDocument/2006/relationships/hyperlink" Target="http://nl.wikipedia.org/wiki/Mull" TargetMode="External"/><Relationship Id="rId5" Type="http://schemas.openxmlformats.org/officeDocument/2006/relationships/hyperlink" Target="http://nl.wikipedia.org/wiki/Greenock" TargetMode="External"/><Relationship Id="rId15" Type="http://schemas.openxmlformats.org/officeDocument/2006/relationships/hyperlink" Target="http://nl.wikipedia.org/wiki/Whisky" TargetMode="External"/><Relationship Id="rId10" Type="http://schemas.openxmlformats.org/officeDocument/2006/relationships/hyperlink" Target="http://nl.wikipedia.org/wiki/Arran" TargetMode="External"/><Relationship Id="rId4" Type="http://schemas.openxmlformats.org/officeDocument/2006/relationships/hyperlink" Target="http://nl.wikipedia.org/wiki/Dundee" TargetMode="External"/><Relationship Id="rId9" Type="http://schemas.openxmlformats.org/officeDocument/2006/relationships/hyperlink" Target="http://nl.wikipedia.org/wiki/Speyside" TargetMode="External"/><Relationship Id="rId14" Type="http://schemas.openxmlformats.org/officeDocument/2006/relationships/hyperlink" Target="http://nl.wikipedia.org/wiki/Orkney-eilande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nl.wikipedia.org/wiki/Wort_(bierbrouwerij)" TargetMode="External"/><Relationship Id="rId3" Type="http://schemas.openxmlformats.org/officeDocument/2006/relationships/hyperlink" Target="http://nl.wikipedia.org/wiki/Gerst" TargetMode="External"/><Relationship Id="rId7" Type="http://schemas.openxmlformats.org/officeDocument/2006/relationships/hyperlink" Target="http://nl.wikipedia.org/wiki/Maltose" TargetMode="External"/><Relationship Id="rId12" Type="http://schemas.openxmlformats.org/officeDocument/2006/relationships/hyperlink" Target="http://nl.wikipedia.org/wiki/Whisky"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nl.wikipedia.org/wiki/Zetmeel" TargetMode="External"/><Relationship Id="rId11" Type="http://schemas.openxmlformats.org/officeDocument/2006/relationships/hyperlink" Target="http://nl.wikipedia.org/wiki/Eik" TargetMode="External"/><Relationship Id="rId5" Type="http://schemas.openxmlformats.org/officeDocument/2006/relationships/hyperlink" Target="http://nl.wikipedia.org/wiki/Turf_(brandstof)" TargetMode="External"/><Relationship Id="rId10" Type="http://schemas.openxmlformats.org/officeDocument/2006/relationships/hyperlink" Target="http://nl.wikipedia.org/wiki/Volumeprocent" TargetMode="External"/><Relationship Id="rId4" Type="http://schemas.openxmlformats.org/officeDocument/2006/relationships/hyperlink" Target="http://nl.wikipedia.org/wiki/Eesten" TargetMode="External"/><Relationship Id="rId9" Type="http://schemas.openxmlformats.org/officeDocument/2006/relationships/hyperlink" Target="http://nl.wikipedia.org/wiki/Bie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331640" y="332656"/>
            <a:ext cx="6477000" cy="1828800"/>
          </a:xfrm>
        </p:spPr>
        <p:txBody>
          <a:bodyPr>
            <a:normAutofit fontScale="90000"/>
          </a:bodyPr>
          <a:lstStyle/>
          <a:p>
            <a:r>
              <a:rPr lang="nl-NL" b="1" dirty="0" smtClean="0"/>
              <a:t>Whisky proeven in </a:t>
            </a:r>
            <a:r>
              <a:rPr lang="nl-NL" b="1" dirty="0" err="1" smtClean="0"/>
              <a:t>d’n</a:t>
            </a:r>
            <a:r>
              <a:rPr lang="nl-NL" b="1" dirty="0" smtClean="0"/>
              <a:t> </a:t>
            </a:r>
            <a:r>
              <a:rPr lang="nl-NL" b="1" dirty="0" err="1" smtClean="0"/>
              <a:t>Ingel</a:t>
            </a:r>
            <a:r>
              <a:rPr lang="nl-NL" b="1" dirty="0" smtClean="0"/>
              <a:t> 28 maart 2014</a:t>
            </a:r>
            <a:r>
              <a:rPr lang="nl-NL" dirty="0" smtClean="0"/>
              <a:t/>
            </a:r>
            <a:br>
              <a:rPr lang="nl-NL" dirty="0" smtClean="0"/>
            </a:br>
            <a:endParaRPr lang="nl-NL" dirty="0"/>
          </a:p>
        </p:txBody>
      </p:sp>
      <p:sp>
        <p:nvSpPr>
          <p:cNvPr id="3" name="Ondertitel 2"/>
          <p:cNvSpPr>
            <a:spLocks noGrp="1"/>
          </p:cNvSpPr>
          <p:nvPr>
            <p:ph type="subTitle" idx="1"/>
          </p:nvPr>
        </p:nvSpPr>
        <p:spPr/>
        <p:txBody>
          <a:bodyPr/>
          <a:lstStyle/>
          <a:p>
            <a:r>
              <a:rPr lang="nl-NL" b="1" dirty="0" smtClean="0"/>
              <a:t>Bewerking</a:t>
            </a:r>
            <a:r>
              <a:rPr lang="nl-NL" dirty="0" smtClean="0"/>
              <a:t> : P. Hover</a:t>
            </a:r>
          </a:p>
          <a:p>
            <a:endParaRPr lang="nl-NL" dirty="0"/>
          </a:p>
        </p:txBody>
      </p:sp>
      <p:pic>
        <p:nvPicPr>
          <p:cNvPr id="5" name="Afbeelding 4" descr="2014 051.JPG"/>
          <p:cNvPicPr>
            <a:picLocks noChangeAspect="1"/>
          </p:cNvPicPr>
          <p:nvPr/>
        </p:nvPicPr>
        <p:blipFill>
          <a:blip r:embed="rId3" cstate="print"/>
          <a:stretch>
            <a:fillRect/>
          </a:stretch>
        </p:blipFill>
        <p:spPr>
          <a:xfrm>
            <a:off x="1475656" y="1628800"/>
            <a:ext cx="5340085" cy="4005064"/>
          </a:xfrm>
          <a:prstGeom prst="rect">
            <a:avLst/>
          </a:prstGeom>
        </p:spPr>
      </p:pic>
    </p:spTree>
  </p:cSld>
  <p:clrMapOvr>
    <a:masterClrMapping/>
  </p:clrMapOvr>
  <p:transition spd="med">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Ierse </a:t>
            </a:r>
            <a:r>
              <a:rPr lang="nl-NL" b="1" dirty="0" err="1" smtClean="0"/>
              <a:t>Whiskey</a:t>
            </a:r>
            <a:r>
              <a:rPr lang="nl-NL" b="1" dirty="0" smtClean="0"/>
              <a:t>:</a:t>
            </a:r>
            <a:r>
              <a:rPr lang="nl-NL" dirty="0" smtClean="0"/>
              <a:t/>
            </a:r>
            <a:br>
              <a:rPr lang="nl-NL" dirty="0" smtClean="0"/>
            </a:br>
            <a:endParaRPr lang="nl-NL" dirty="0"/>
          </a:p>
        </p:txBody>
      </p:sp>
      <p:sp>
        <p:nvSpPr>
          <p:cNvPr id="3" name="Tijdelijke aanduiding voor inhoud 2"/>
          <p:cNvSpPr>
            <a:spLocks noGrp="1"/>
          </p:cNvSpPr>
          <p:nvPr>
            <p:ph sz="quarter" idx="1"/>
          </p:nvPr>
        </p:nvSpPr>
        <p:spPr/>
        <p:txBody>
          <a:bodyPr>
            <a:normAutofit fontScale="55000" lnSpcReduction="20000"/>
          </a:bodyPr>
          <a:lstStyle/>
          <a:p>
            <a:r>
              <a:rPr lang="nl-NL" dirty="0" smtClean="0"/>
              <a:t>Van oorsprong komt whisky uit Ierland. (De Schotten zijn het </a:t>
            </a:r>
            <a:r>
              <a:rPr lang="nl-NL" dirty="0" smtClean="0"/>
              <a:t>daar </a:t>
            </a:r>
            <a:r>
              <a:rPr lang="nl-NL" dirty="0" smtClean="0"/>
              <a:t>niet </a:t>
            </a:r>
            <a:r>
              <a:rPr lang="nl-NL" dirty="0" smtClean="0"/>
              <a:t>mee eens</a:t>
            </a:r>
            <a:r>
              <a:rPr lang="nl-NL" dirty="0" smtClean="0"/>
              <a:t>) </a:t>
            </a:r>
            <a:r>
              <a:rPr lang="nl-NL" dirty="0" smtClean="0"/>
              <a:t/>
            </a:r>
            <a:br>
              <a:rPr lang="nl-NL" dirty="0" smtClean="0"/>
            </a:br>
            <a:r>
              <a:rPr lang="nl-NL" dirty="0" smtClean="0"/>
              <a:t>Het </a:t>
            </a:r>
            <a:r>
              <a:rPr lang="nl-NL" dirty="0" smtClean="0"/>
              <a:t>waren monniken die in de 5</a:t>
            </a:r>
            <a:r>
              <a:rPr lang="nl-NL" baseline="30000" dirty="0" smtClean="0"/>
              <a:t>e</a:t>
            </a:r>
            <a:r>
              <a:rPr lang="nl-NL" dirty="0" smtClean="0"/>
              <a:t> eeuw het distillatieproces in Ierland en vervolgens in Schotland introduceerden. </a:t>
            </a:r>
            <a:endParaRPr lang="nl-NL" dirty="0" smtClean="0"/>
          </a:p>
          <a:p>
            <a:r>
              <a:rPr lang="nl-NL" dirty="0" smtClean="0"/>
              <a:t>Deze </a:t>
            </a:r>
            <a:r>
              <a:rPr lang="nl-NL" dirty="0" smtClean="0"/>
              <a:t>kennis had men opgedaan in het Midden Oosten. Het </a:t>
            </a:r>
            <a:r>
              <a:rPr lang="nl-NL" dirty="0" err="1" smtClean="0"/>
              <a:t>procédé</a:t>
            </a:r>
            <a:r>
              <a:rPr lang="nl-NL" dirty="0" smtClean="0"/>
              <a:t> om van gerst en water een licht alcoholische drank te maken was allang bekend. (een verdund alcoholisch meeldrankje, de voorloper van ons huidige bier) </a:t>
            </a:r>
            <a:r>
              <a:rPr lang="nl-NL" dirty="0" smtClean="0"/>
              <a:t>Nu </a:t>
            </a:r>
            <a:r>
              <a:rPr lang="nl-NL" dirty="0" smtClean="0"/>
              <a:t>was er een methode om via het distilleren dit “bier” in sterk alcoholisch spul te veranderen. In het </a:t>
            </a:r>
            <a:r>
              <a:rPr lang="nl-NL" dirty="0" err="1" smtClean="0"/>
              <a:t>Gaelics</a:t>
            </a:r>
            <a:r>
              <a:rPr lang="nl-NL" dirty="0" smtClean="0"/>
              <a:t> “</a:t>
            </a:r>
            <a:r>
              <a:rPr lang="nl-NL" dirty="0" err="1" smtClean="0"/>
              <a:t>uisce</a:t>
            </a:r>
            <a:r>
              <a:rPr lang="nl-NL" dirty="0" smtClean="0"/>
              <a:t> </a:t>
            </a:r>
            <a:r>
              <a:rPr lang="nl-NL" dirty="0" err="1" smtClean="0"/>
              <a:t>beatha</a:t>
            </a:r>
            <a:r>
              <a:rPr lang="nl-NL" dirty="0" smtClean="0"/>
              <a:t>” (levenswater) of te wel uiteindelijk als whisky. </a:t>
            </a:r>
          </a:p>
          <a:p>
            <a:r>
              <a:rPr lang="nl-NL" dirty="0" smtClean="0"/>
              <a:t>Ierse </a:t>
            </a:r>
            <a:r>
              <a:rPr lang="nl-NL" dirty="0" err="1" smtClean="0"/>
              <a:t>whiskey</a:t>
            </a:r>
            <a:r>
              <a:rPr lang="nl-NL" dirty="0" smtClean="0"/>
              <a:t> ( en de meeste Amerikaanse </a:t>
            </a:r>
            <a:r>
              <a:rPr lang="nl-NL" dirty="0" err="1" smtClean="0"/>
              <a:t>whiskey</a:t>
            </a:r>
            <a:r>
              <a:rPr lang="nl-NL" dirty="0" smtClean="0"/>
              <a:t> ook) wordt met een extra e geschreven. </a:t>
            </a:r>
            <a:r>
              <a:rPr lang="nl-NL" dirty="0" smtClean="0"/>
              <a:t/>
            </a:r>
            <a:br>
              <a:rPr lang="nl-NL" dirty="0" smtClean="0"/>
            </a:br>
            <a:r>
              <a:rPr lang="nl-NL" dirty="0" smtClean="0"/>
              <a:t>Tot </a:t>
            </a:r>
            <a:r>
              <a:rPr lang="nl-NL" dirty="0" smtClean="0"/>
              <a:t>het einde van de 19</a:t>
            </a:r>
            <a:r>
              <a:rPr lang="nl-NL" baseline="30000" dirty="0" smtClean="0"/>
              <a:t>e</a:t>
            </a:r>
            <a:r>
              <a:rPr lang="nl-NL" dirty="0" smtClean="0"/>
              <a:t> eeuw gebruikte men in Ierland beide schrijfwijzen. Overigens werd Schotse whisky tot de </a:t>
            </a:r>
            <a:r>
              <a:rPr lang="nl-NL" dirty="0" err="1" smtClean="0"/>
              <a:t>Paasopstand</a:t>
            </a:r>
            <a:r>
              <a:rPr lang="nl-NL" dirty="0" smtClean="0"/>
              <a:t> in 1916 op zijn Iers gespeld. </a:t>
            </a:r>
          </a:p>
          <a:p>
            <a:r>
              <a:rPr lang="nl-NL" dirty="0" smtClean="0"/>
              <a:t>Ierse </a:t>
            </a:r>
            <a:r>
              <a:rPr lang="nl-NL" dirty="0" err="1" smtClean="0"/>
              <a:t>whiskey</a:t>
            </a:r>
            <a:r>
              <a:rPr lang="nl-NL" dirty="0" smtClean="0"/>
              <a:t> onderscheidt zich van zijn Schotse tegenhanger door een andere productie methode. Naast mout wordt ook ongemoute gerst toegevoegd. Tevens wordt de drievoudige distillatie toegepast waardoor de </a:t>
            </a:r>
            <a:r>
              <a:rPr lang="nl-NL" dirty="0" err="1" smtClean="0"/>
              <a:t>whiskey</a:t>
            </a:r>
            <a:r>
              <a:rPr lang="nl-NL" dirty="0" smtClean="0"/>
              <a:t> zachter en ronder van smaak wordt. Tevens wordt bij het eesten (drogen) van de mout meestal geen turf gebruikt maar hout of kolen met als resultaat geen typische </a:t>
            </a:r>
            <a:r>
              <a:rPr lang="nl-NL" dirty="0" err="1" smtClean="0"/>
              <a:t>turfrooksmaak</a:t>
            </a:r>
            <a:r>
              <a:rPr lang="nl-NL" dirty="0" smtClean="0"/>
              <a:t>.  </a:t>
            </a:r>
          </a:p>
          <a:p>
            <a:r>
              <a:rPr lang="nl-NL" dirty="0" smtClean="0"/>
              <a:t>Volgens de Ierse wet dient Ierse </a:t>
            </a:r>
            <a:r>
              <a:rPr lang="nl-NL" dirty="0" err="1" smtClean="0"/>
              <a:t>whiskey</a:t>
            </a:r>
            <a:r>
              <a:rPr lang="nl-NL" dirty="0" smtClean="0"/>
              <a:t> in Ierland te worden gemaakt en tenminste 3 jaar op eikenhouten vaten worden gelagerd. </a:t>
            </a:r>
          </a:p>
          <a:p>
            <a:endParaRPr lang="nl-NL" dirty="0"/>
          </a:p>
        </p:txBody>
      </p:sp>
    </p:spTree>
  </p:cSld>
  <p:clrMapOvr>
    <a:masterClrMapping/>
  </p:clrMapOvr>
  <p:transition spd="med">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Ierse </a:t>
            </a:r>
            <a:r>
              <a:rPr lang="nl-NL" b="1" dirty="0" err="1" smtClean="0"/>
              <a:t>Whiskey</a:t>
            </a:r>
            <a:r>
              <a:rPr lang="nl-NL" b="1" dirty="0" smtClean="0"/>
              <a:t>:</a:t>
            </a:r>
            <a:endParaRPr lang="nl-NL" dirty="0"/>
          </a:p>
        </p:txBody>
      </p:sp>
      <p:sp>
        <p:nvSpPr>
          <p:cNvPr id="3" name="Tijdelijke aanduiding voor inhoud 2"/>
          <p:cNvSpPr>
            <a:spLocks noGrp="1"/>
          </p:cNvSpPr>
          <p:nvPr>
            <p:ph sz="quarter" idx="1"/>
          </p:nvPr>
        </p:nvSpPr>
        <p:spPr/>
        <p:txBody>
          <a:bodyPr>
            <a:normAutofit/>
          </a:bodyPr>
          <a:lstStyle/>
          <a:p>
            <a:r>
              <a:rPr lang="nl-NL" sz="1600" b="1" dirty="0" smtClean="0"/>
              <a:t>Single malt</a:t>
            </a:r>
            <a:r>
              <a:rPr lang="nl-NL" sz="1600" dirty="0" smtClean="0"/>
              <a:t> is een whisky gemaakt van alleen gemoute gerst en het product van een individuele distilleerderij gemaakt in een pot </a:t>
            </a:r>
            <a:r>
              <a:rPr lang="nl-NL" sz="1600" dirty="0" err="1" smtClean="0"/>
              <a:t>still</a:t>
            </a:r>
            <a:r>
              <a:rPr lang="nl-NL" sz="1600" dirty="0" smtClean="0"/>
              <a:t> (Twee koperen ketels met krullende buizen bovenlangs, die worden verhit door kolen of stoom. In de eerste ketel, de </a:t>
            </a:r>
            <a:r>
              <a:rPr lang="nl-NL" sz="1600" dirty="0" err="1" smtClean="0"/>
              <a:t>wash</a:t>
            </a:r>
            <a:r>
              <a:rPr lang="nl-NL" sz="1600" dirty="0" smtClean="0"/>
              <a:t> </a:t>
            </a:r>
            <a:r>
              <a:rPr lang="nl-NL" sz="1600" dirty="0" err="1" smtClean="0"/>
              <a:t>still</a:t>
            </a:r>
            <a:r>
              <a:rPr lang="nl-NL" sz="1600" dirty="0" smtClean="0"/>
              <a:t>, wordt de gegiste vloeistof verhit tot het kookpunt is bereikt, waarna de damp condenseert. De druppels worden opgevangen. De productie van de eerste ketel komt in de tweede ketel, de spirit </a:t>
            </a:r>
            <a:r>
              <a:rPr lang="nl-NL" sz="1600" dirty="0" err="1" smtClean="0"/>
              <a:t>still</a:t>
            </a:r>
            <a:r>
              <a:rPr lang="nl-NL" sz="1600" dirty="0" smtClean="0"/>
              <a:t>, en het resultaat daarvan is malt whisky). </a:t>
            </a:r>
            <a:r>
              <a:rPr lang="nl-NL" sz="1600" dirty="0" smtClean="0"/>
              <a:t/>
            </a:r>
            <a:br>
              <a:rPr lang="nl-NL" sz="1600" dirty="0" smtClean="0"/>
            </a:br>
            <a:endParaRPr lang="nl-NL" sz="1600" dirty="0" smtClean="0"/>
          </a:p>
          <a:p>
            <a:r>
              <a:rPr lang="nl-NL" sz="1600" b="1" dirty="0" smtClean="0"/>
              <a:t>Single </a:t>
            </a:r>
            <a:r>
              <a:rPr lang="nl-NL" sz="1600" b="1" dirty="0" err="1" smtClean="0"/>
              <a:t>grain</a:t>
            </a:r>
            <a:r>
              <a:rPr lang="nl-NL" sz="1600" dirty="0" smtClean="0"/>
              <a:t> Graan whisky bestaat in de regel uit een mengsel van </a:t>
            </a:r>
            <a:r>
              <a:rPr lang="nl-NL" sz="1600" dirty="0" err="1" smtClean="0"/>
              <a:t>mais</a:t>
            </a:r>
            <a:r>
              <a:rPr lang="nl-NL" sz="1600" dirty="0" smtClean="0"/>
              <a:t>, tarwe, rogge, haver en minimaal 20% gerst en wordt meestal gebruikt voor </a:t>
            </a:r>
            <a:r>
              <a:rPr lang="nl-NL" sz="1600" dirty="0" err="1" smtClean="0"/>
              <a:t>blends</a:t>
            </a:r>
            <a:r>
              <a:rPr lang="nl-NL" sz="1600" dirty="0" smtClean="0"/>
              <a:t>. </a:t>
            </a:r>
            <a:r>
              <a:rPr lang="nl-NL" sz="1600" dirty="0" smtClean="0"/>
              <a:t/>
            </a:r>
            <a:br>
              <a:rPr lang="nl-NL" sz="1600" dirty="0" smtClean="0"/>
            </a:br>
            <a:endParaRPr lang="nl-NL" sz="1600" dirty="0" smtClean="0"/>
          </a:p>
          <a:p>
            <a:r>
              <a:rPr lang="nl-NL" sz="1600" b="1" dirty="0" err="1" smtClean="0"/>
              <a:t>Blended</a:t>
            </a:r>
            <a:r>
              <a:rPr lang="nl-NL" sz="1600" b="1" dirty="0" smtClean="0"/>
              <a:t> whisky</a:t>
            </a:r>
            <a:r>
              <a:rPr lang="nl-NL" sz="1600" dirty="0" smtClean="0"/>
              <a:t> een groot aantal (meestal 20 tot 50 stuks) jongere- en oudere whisky’s zowel malt- als graan whisky’s van verschillende distilleerderijen worden gemengd om een bepaalde smaak te krijgen waardoor er een redelijk constante smaak/kwaliteit gemaakt kan worden. Ieder merk heeft zijn eigen receptuur waardoor de eigen smaak verklaard kan worden. Wordt bij een </a:t>
            </a:r>
            <a:r>
              <a:rPr lang="nl-NL" sz="1600" dirty="0" err="1" smtClean="0"/>
              <a:t>blended</a:t>
            </a:r>
            <a:r>
              <a:rPr lang="nl-NL" sz="1600" dirty="0" smtClean="0"/>
              <a:t> whisky een leeftijdsaanduiding vermeld dan betekend dit dat de jongste whisky die erin verwerkt is tenminste de vermelde leeftijd heeft.</a:t>
            </a:r>
            <a:endParaRPr lang="nl-NL" dirty="0"/>
          </a:p>
        </p:txBody>
      </p:sp>
    </p:spTree>
  </p:cSld>
  <p:clrMapOvr>
    <a:masterClrMapping/>
  </p:clrMapOvr>
  <p:transition spd="med">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Old </a:t>
            </a:r>
            <a:r>
              <a:rPr lang="nl-NL" b="1" dirty="0" err="1" smtClean="0"/>
              <a:t>Bushmills</a:t>
            </a:r>
            <a:r>
              <a:rPr lang="nl-NL" b="1" dirty="0" smtClean="0"/>
              <a:t> (Ierland)</a:t>
            </a:r>
            <a:r>
              <a:rPr lang="nl-NL" dirty="0" smtClean="0"/>
              <a:t/>
            </a:r>
            <a:br>
              <a:rPr lang="nl-NL" dirty="0" smtClean="0"/>
            </a:br>
            <a:endParaRPr lang="nl-NL" dirty="0"/>
          </a:p>
        </p:txBody>
      </p:sp>
      <p:sp>
        <p:nvSpPr>
          <p:cNvPr id="3" name="Tijdelijke aanduiding voor inhoud 2"/>
          <p:cNvSpPr>
            <a:spLocks noGrp="1"/>
          </p:cNvSpPr>
          <p:nvPr>
            <p:ph sz="quarter" idx="1"/>
          </p:nvPr>
        </p:nvSpPr>
        <p:spPr>
          <a:xfrm>
            <a:off x="612648" y="1600200"/>
            <a:ext cx="5471520" cy="4925144"/>
          </a:xfrm>
        </p:spPr>
        <p:txBody>
          <a:bodyPr>
            <a:noAutofit/>
          </a:bodyPr>
          <a:lstStyle/>
          <a:p>
            <a:r>
              <a:rPr lang="nl-NL" sz="1100" dirty="0" smtClean="0"/>
              <a:t>Old </a:t>
            </a:r>
            <a:r>
              <a:rPr lang="nl-NL" sz="1100" dirty="0" err="1" smtClean="0"/>
              <a:t>Bushmills</a:t>
            </a:r>
            <a:r>
              <a:rPr lang="nl-NL" sz="1100" dirty="0" smtClean="0"/>
              <a:t> is een van de oudste distilleerderijen in Ierland (en zelfs van de wereld). Gelegen 3 km van de kust en slechts 40 km verwijderd van Schotland. In 1608 bestond er al een vergunning voor het stoken van </a:t>
            </a:r>
            <a:r>
              <a:rPr lang="nl-NL" sz="1100" dirty="0" err="1" smtClean="0"/>
              <a:t>whiskey</a:t>
            </a:r>
            <a:r>
              <a:rPr lang="nl-NL" sz="1100" dirty="0" smtClean="0"/>
              <a:t>. Vanaf 1743 werd (in eerste instantie) illegaal gestookt. In de 19</a:t>
            </a:r>
            <a:r>
              <a:rPr lang="nl-NL" sz="1100" baseline="30000" dirty="0" smtClean="0"/>
              <a:t>e</a:t>
            </a:r>
            <a:r>
              <a:rPr lang="nl-NL" sz="1100" dirty="0" smtClean="0"/>
              <a:t> eeuw werd op de etiketten het jaar 1784 als oprichtingsdatum van de huidige distilleerderij vermeld. Door een brand in 1885 en door bombardementen in de Tweede Wereldoorlog zijn veel gegevens over de ontstaansgeschiedenis verloren gegaan. Na de oorlog zijn de gebouwen in Schotse stijl weer opgetrokken en werd door de eigenaars besloten alleen nog drievoudig gedistilleerde malt </a:t>
            </a:r>
            <a:r>
              <a:rPr lang="nl-NL" sz="1100" dirty="0" err="1" smtClean="0"/>
              <a:t>whiskey’s</a:t>
            </a:r>
            <a:r>
              <a:rPr lang="nl-NL" sz="1100" dirty="0" smtClean="0"/>
              <a:t> te produceren. Nadat Old </a:t>
            </a:r>
            <a:r>
              <a:rPr lang="nl-NL" sz="1100" dirty="0" err="1" smtClean="0"/>
              <a:t>Bushmills</a:t>
            </a:r>
            <a:r>
              <a:rPr lang="nl-NL" sz="1100" dirty="0" smtClean="0"/>
              <a:t> een aantal verschillende eigenaars had versleten waaronder </a:t>
            </a:r>
            <a:r>
              <a:rPr lang="nl-NL" sz="1100" dirty="0" err="1" smtClean="0"/>
              <a:t>Seagram</a:t>
            </a:r>
            <a:r>
              <a:rPr lang="nl-NL" sz="1100" dirty="0" smtClean="0"/>
              <a:t> (Canada) en bierbrouwerij </a:t>
            </a:r>
            <a:r>
              <a:rPr lang="nl-NL" sz="1100" dirty="0" err="1" smtClean="0"/>
              <a:t>Charington</a:t>
            </a:r>
            <a:r>
              <a:rPr lang="nl-NL" sz="1100" dirty="0" smtClean="0"/>
              <a:t> was IDG (</a:t>
            </a:r>
            <a:r>
              <a:rPr lang="nl-NL" sz="1100" dirty="0" err="1" smtClean="0"/>
              <a:t>Irish</a:t>
            </a:r>
            <a:r>
              <a:rPr lang="nl-NL" sz="1100" dirty="0" smtClean="0"/>
              <a:t> </a:t>
            </a:r>
            <a:r>
              <a:rPr lang="nl-NL" sz="1100" dirty="0" err="1" smtClean="0"/>
              <a:t>Distillers</a:t>
            </a:r>
            <a:r>
              <a:rPr lang="nl-NL" sz="1100" dirty="0" smtClean="0"/>
              <a:t> Group) in 1972 aan de beurt. Vanaf 1987 was de distilleerderij onderdeel van </a:t>
            </a:r>
            <a:r>
              <a:rPr lang="nl-NL" sz="1100" dirty="0" err="1" smtClean="0"/>
              <a:t>Pernod</a:t>
            </a:r>
            <a:r>
              <a:rPr lang="nl-NL" sz="1100" dirty="0" smtClean="0"/>
              <a:t> </a:t>
            </a:r>
            <a:r>
              <a:rPr lang="nl-NL" sz="1100" dirty="0" err="1" smtClean="0"/>
              <a:t>Ricard</a:t>
            </a:r>
            <a:r>
              <a:rPr lang="nl-NL" sz="1100" dirty="0" smtClean="0"/>
              <a:t>, maar na tussenkomst van de Ierse mededingautoriteit  kwam ze in 2006 in handen van concurrent Diageo.  </a:t>
            </a:r>
          </a:p>
          <a:p>
            <a:r>
              <a:rPr lang="nl-NL" sz="1100" dirty="0" smtClean="0"/>
              <a:t>Huidige eigenaar: UDV Diageo, 	Oprichtingsdatum: 1608, 	</a:t>
            </a:r>
          </a:p>
          <a:p>
            <a:r>
              <a:rPr lang="nl-NL" sz="1100" dirty="0" smtClean="0"/>
              <a:t>Jaarproductie: totaal van 10, 16 en 21 jaar gerijpte </a:t>
            </a:r>
            <a:r>
              <a:rPr lang="nl-NL" sz="1100" dirty="0" err="1" smtClean="0"/>
              <a:t>whiskey</a:t>
            </a:r>
            <a:r>
              <a:rPr lang="nl-NL" sz="1100" dirty="0" smtClean="0"/>
              <a:t>: 4,5 miljoen liter, info: </a:t>
            </a:r>
            <a:r>
              <a:rPr lang="nl-NL" sz="1100" u="sng" dirty="0" err="1" smtClean="0">
                <a:hlinkClick r:id="rId3"/>
              </a:rPr>
              <a:t>www.bushmills.com</a:t>
            </a:r>
            <a:r>
              <a:rPr lang="nl-NL" sz="1100" dirty="0" smtClean="0"/>
              <a:t>,		</a:t>
            </a:r>
          </a:p>
          <a:p>
            <a:r>
              <a:rPr lang="nl-NL" sz="1100" dirty="0" smtClean="0"/>
              <a:t>In 1889 tijdens de wereldtentoonstelling in Parijs won </a:t>
            </a:r>
            <a:r>
              <a:rPr lang="nl-NL" sz="1100" dirty="0" err="1" smtClean="0"/>
              <a:t>Bushmills</a:t>
            </a:r>
            <a:r>
              <a:rPr lang="nl-NL" sz="1100" dirty="0" smtClean="0"/>
              <a:t> de enige gouden medaille voor de </a:t>
            </a:r>
            <a:r>
              <a:rPr lang="nl-NL" sz="1100" dirty="0" err="1" smtClean="0"/>
              <a:t>Bushmills</a:t>
            </a:r>
            <a:r>
              <a:rPr lang="nl-NL" sz="1100" dirty="0" smtClean="0"/>
              <a:t> 10 </a:t>
            </a:r>
            <a:r>
              <a:rPr lang="nl-NL" sz="1100" dirty="0" err="1" smtClean="0"/>
              <a:t>year</a:t>
            </a:r>
            <a:r>
              <a:rPr lang="nl-NL" sz="1100" dirty="0" smtClean="0"/>
              <a:t> </a:t>
            </a:r>
            <a:r>
              <a:rPr lang="nl-NL" sz="1100" dirty="0" err="1" smtClean="0"/>
              <a:t>old</a:t>
            </a:r>
            <a:r>
              <a:rPr lang="nl-NL" sz="1100" dirty="0" smtClean="0"/>
              <a:t> malt. Een fles uit die tijd is bewaard gebleven en na analyse (middels een injectie naald door de kurk) is gebleken dat de huidige 10 </a:t>
            </a:r>
            <a:r>
              <a:rPr lang="nl-NL" sz="1100" dirty="0" err="1" smtClean="0"/>
              <a:t>year</a:t>
            </a:r>
            <a:r>
              <a:rPr lang="nl-NL" sz="1100" dirty="0" smtClean="0"/>
              <a:t> </a:t>
            </a:r>
            <a:r>
              <a:rPr lang="nl-NL" sz="1100" dirty="0" err="1" smtClean="0"/>
              <a:t>old</a:t>
            </a:r>
            <a:r>
              <a:rPr lang="nl-NL" sz="1100" dirty="0" smtClean="0"/>
              <a:t> malt  vrijwel identiek is aan de </a:t>
            </a:r>
            <a:r>
              <a:rPr lang="nl-NL" sz="1100" dirty="0" err="1" smtClean="0"/>
              <a:t>whiskey</a:t>
            </a:r>
            <a:r>
              <a:rPr lang="nl-NL" sz="1100" dirty="0" smtClean="0"/>
              <a:t> uit 1889 die goud won</a:t>
            </a:r>
            <a:r>
              <a:rPr lang="nl-NL" sz="1100" dirty="0" smtClean="0"/>
              <a:t>.</a:t>
            </a:r>
          </a:p>
          <a:p>
            <a:pPr>
              <a:lnSpc>
                <a:spcPct val="115000"/>
              </a:lnSpc>
              <a:spcAft>
                <a:spcPts val="1000"/>
              </a:spcAft>
            </a:pPr>
            <a:r>
              <a:rPr lang="nl-NL" sz="1100" b="1" dirty="0" smtClean="0">
                <a:latin typeface="Calibri"/>
                <a:ea typeface="Calibri"/>
                <a:cs typeface="Times New Roman"/>
              </a:rPr>
              <a:t>Proefnotities ; deze </a:t>
            </a:r>
            <a:r>
              <a:rPr lang="nl-NL" sz="1100" b="1" dirty="0" err="1" smtClean="0">
                <a:latin typeface="Calibri"/>
                <a:ea typeface="Calibri"/>
                <a:cs typeface="Times New Roman"/>
              </a:rPr>
              <a:t>whiskey</a:t>
            </a:r>
            <a:r>
              <a:rPr lang="nl-NL" sz="1100" b="1" dirty="0" smtClean="0">
                <a:latin typeface="Calibri"/>
                <a:ea typeface="Calibri"/>
                <a:cs typeface="Times New Roman"/>
              </a:rPr>
              <a:t> wordt gedomineerd door gebak en honing. Een vermoeden van chocolade en drop, samen met een vleug zoet van elegante sherry. </a:t>
            </a:r>
            <a:r>
              <a:rPr lang="nl-NL" sz="1100" b="1" dirty="0" err="1" smtClean="0">
                <a:latin typeface="Calibri"/>
                <a:ea typeface="Calibri"/>
                <a:cs typeface="Times New Roman"/>
              </a:rPr>
              <a:t>Bushmills</a:t>
            </a:r>
            <a:r>
              <a:rPr lang="nl-NL" sz="1100" b="1" dirty="0" smtClean="0">
                <a:latin typeface="Calibri"/>
                <a:ea typeface="Calibri"/>
                <a:cs typeface="Times New Roman"/>
              </a:rPr>
              <a:t> single malt 10 </a:t>
            </a:r>
            <a:r>
              <a:rPr lang="nl-NL" sz="1100" b="1" dirty="0" err="1" smtClean="0">
                <a:latin typeface="Calibri"/>
                <a:ea typeface="Calibri"/>
                <a:cs typeface="Times New Roman"/>
              </a:rPr>
              <a:t>year</a:t>
            </a:r>
            <a:r>
              <a:rPr lang="nl-NL" sz="1100" b="1" dirty="0" smtClean="0">
                <a:latin typeface="Calibri"/>
                <a:ea typeface="Calibri"/>
                <a:cs typeface="Times New Roman"/>
              </a:rPr>
              <a:t> </a:t>
            </a:r>
            <a:r>
              <a:rPr lang="nl-NL" sz="1100" b="1" dirty="0" err="1" smtClean="0">
                <a:latin typeface="Calibri"/>
                <a:ea typeface="Calibri"/>
                <a:cs typeface="Times New Roman"/>
              </a:rPr>
              <a:t>old</a:t>
            </a:r>
            <a:r>
              <a:rPr lang="nl-NL" sz="1100" b="1" dirty="0" smtClean="0">
                <a:latin typeface="Calibri"/>
                <a:ea typeface="Calibri"/>
                <a:cs typeface="Times New Roman"/>
              </a:rPr>
              <a:t> (40%)wordt beschouwd als de beste introductie in de wereld van de single malt  die je kunt vinden.</a:t>
            </a:r>
            <a:endParaRPr lang="nl-NL" sz="1100" dirty="0" smtClean="0">
              <a:latin typeface="Calibri"/>
              <a:ea typeface="Calibri"/>
              <a:cs typeface="Times New Roman"/>
            </a:endParaRPr>
          </a:p>
          <a:p>
            <a:endParaRPr lang="nl-NL" sz="1100" dirty="0" smtClean="0"/>
          </a:p>
          <a:p>
            <a:endParaRPr lang="nl-NL" sz="1100" dirty="0"/>
          </a:p>
        </p:txBody>
      </p:sp>
      <p:pic>
        <p:nvPicPr>
          <p:cNvPr id="4098" name="Picture 2"/>
          <p:cNvPicPr>
            <a:picLocks noChangeAspect="1" noChangeArrowheads="1"/>
          </p:cNvPicPr>
          <p:nvPr/>
        </p:nvPicPr>
        <p:blipFill>
          <a:blip r:embed="rId4" cstate="print"/>
          <a:srcRect/>
          <a:stretch>
            <a:fillRect/>
          </a:stretch>
        </p:blipFill>
        <p:spPr bwMode="auto">
          <a:xfrm>
            <a:off x="6192065" y="1575222"/>
            <a:ext cx="2632075" cy="3509962"/>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Schotse whisky </a:t>
            </a:r>
            <a:r>
              <a:rPr lang="nl-NL" dirty="0" smtClean="0"/>
              <a:t/>
            </a:r>
            <a:br>
              <a:rPr lang="nl-NL" dirty="0" smtClean="0"/>
            </a:br>
            <a:endParaRPr lang="nl-NL" dirty="0"/>
          </a:p>
        </p:txBody>
      </p:sp>
      <p:sp>
        <p:nvSpPr>
          <p:cNvPr id="3" name="Tijdelijke aanduiding voor inhoud 2"/>
          <p:cNvSpPr>
            <a:spLocks noGrp="1"/>
          </p:cNvSpPr>
          <p:nvPr>
            <p:ph sz="quarter" idx="1"/>
          </p:nvPr>
        </p:nvSpPr>
        <p:spPr/>
        <p:txBody>
          <a:bodyPr>
            <a:normAutofit fontScale="47500" lnSpcReduction="20000"/>
          </a:bodyPr>
          <a:lstStyle/>
          <a:p>
            <a:r>
              <a:rPr lang="nl-NL" dirty="0" smtClean="0"/>
              <a:t>Tijdens de reformatie werden in 1559 in Schotland vele kloosters door de Engelsen met de grond gelijk gemaakt. </a:t>
            </a:r>
          </a:p>
          <a:p>
            <a:r>
              <a:rPr lang="nl-NL" dirty="0" smtClean="0"/>
              <a:t>Omdat </a:t>
            </a:r>
            <a:r>
              <a:rPr lang="nl-NL" dirty="0" smtClean="0"/>
              <a:t>de monniken werden gedwongen gewone beroepen uit te oefenen, raakte hun geheimgehouden kennis over de productie van drank met een hoog alcoholpercentage bekend onder het gewone volk. </a:t>
            </a:r>
            <a:endParaRPr lang="nl-NL" dirty="0" smtClean="0"/>
          </a:p>
          <a:p>
            <a:r>
              <a:rPr lang="nl-NL" dirty="0" smtClean="0"/>
              <a:t>Veel </a:t>
            </a:r>
            <a:r>
              <a:rPr lang="nl-NL" dirty="0" smtClean="0"/>
              <a:t>kleine boeren begonnen nu uit hun overschot aan gerst (illegaal) whisky te stoken, omdat ze anders hun pacht niet konden betalen. </a:t>
            </a:r>
            <a:endParaRPr lang="nl-NL" dirty="0" smtClean="0"/>
          </a:p>
          <a:p>
            <a:r>
              <a:rPr lang="nl-NL" dirty="0" smtClean="0"/>
              <a:t>Decennia </a:t>
            </a:r>
            <a:r>
              <a:rPr lang="nl-NL" dirty="0" smtClean="0"/>
              <a:t>lang werd de meeste whisky illegaal gestookt. De whisky belasting van 1823 hield in dat er een drastische verlaging van de belasting ingevoerd werd, maar waaraan gekoppeld was dat er een minimale grootte van de distilleerkolven gebruikt moesten worden. Zo werden kleine (particuliere) stokerijen uitgeschakeld. </a:t>
            </a:r>
            <a:endParaRPr lang="nl-NL" dirty="0" smtClean="0"/>
          </a:p>
          <a:p>
            <a:r>
              <a:rPr lang="nl-NL" dirty="0" smtClean="0"/>
              <a:t>Het </a:t>
            </a:r>
            <a:r>
              <a:rPr lang="nl-NL" dirty="0" smtClean="0"/>
              <a:t>gevolg hiervan was tevens dat de productie steeg en de kwaliteit veel beter werd dan de foezel van de clandestiene stokerijen. Dankzij de uitvinding van de patent </a:t>
            </a:r>
            <a:r>
              <a:rPr lang="nl-NL" dirty="0" err="1" smtClean="0"/>
              <a:t>stills</a:t>
            </a:r>
            <a:r>
              <a:rPr lang="nl-NL" dirty="0" smtClean="0"/>
              <a:t> ( een manier van stoken die het mogelijk maakte om aan de lopende band whisky te produceren) werd er </a:t>
            </a:r>
            <a:r>
              <a:rPr lang="nl-NL" dirty="0" err="1" smtClean="0"/>
              <a:t>grain</a:t>
            </a:r>
            <a:r>
              <a:rPr lang="nl-NL" dirty="0" smtClean="0"/>
              <a:t> whisky gemaakt waaruit de eerste </a:t>
            </a:r>
            <a:r>
              <a:rPr lang="nl-NL" dirty="0" err="1" smtClean="0"/>
              <a:t>blends</a:t>
            </a:r>
            <a:r>
              <a:rPr lang="nl-NL" dirty="0" smtClean="0"/>
              <a:t>  werden ontwikkeld. </a:t>
            </a:r>
            <a:r>
              <a:rPr lang="nl-NL" dirty="0" err="1" smtClean="0"/>
              <a:t>Blends</a:t>
            </a:r>
            <a:r>
              <a:rPr lang="nl-NL" dirty="0" smtClean="0"/>
              <a:t> waren minder zwaar, veel voordeliger en gemakkelijker van constante kwaliteit te produceren. </a:t>
            </a:r>
            <a:endParaRPr lang="nl-NL" dirty="0" smtClean="0"/>
          </a:p>
          <a:p>
            <a:r>
              <a:rPr lang="nl-NL" dirty="0" smtClean="0"/>
              <a:t>In </a:t>
            </a:r>
            <a:r>
              <a:rPr lang="nl-NL" dirty="0" smtClean="0"/>
              <a:t>Frankrijk werden halverwege de 19</a:t>
            </a:r>
            <a:r>
              <a:rPr lang="nl-NL" baseline="30000" dirty="0" smtClean="0"/>
              <a:t>e</a:t>
            </a:r>
            <a:r>
              <a:rPr lang="nl-NL" dirty="0" smtClean="0"/>
              <a:t> eeuw honderden wijngaarden vernietigd door druifluis. Daardoor werden de voorraden cognac (brandy) dusdanig klein dat de prijzen enorm stegen. Juist in Engeland was brandy zeer populair en werd er naar vervanging gezocht. Velen gingen over op de whisky en hiermee begon de opmars van de </a:t>
            </a:r>
            <a:r>
              <a:rPr lang="nl-NL" dirty="0" err="1" smtClean="0"/>
              <a:t>blends</a:t>
            </a:r>
            <a:r>
              <a:rPr lang="nl-NL" dirty="0" smtClean="0"/>
              <a:t>. Ze verdrongen al snel de pure malt whisky’s evenals de Ierse whisky’s, omdat de Ieren op de ouderwetse manier bleven stoken en geen </a:t>
            </a:r>
            <a:r>
              <a:rPr lang="nl-NL" dirty="0" err="1" smtClean="0"/>
              <a:t>blends</a:t>
            </a:r>
            <a:r>
              <a:rPr lang="nl-NL" dirty="0" smtClean="0"/>
              <a:t> konden leveren. </a:t>
            </a:r>
          </a:p>
          <a:p>
            <a:endParaRPr lang="nl-NL" dirty="0"/>
          </a:p>
        </p:txBody>
      </p:sp>
    </p:spTree>
  </p:cSld>
  <p:clrMapOvr>
    <a:masterClrMapping/>
  </p:clrMapOvr>
  <p:transition spd="med">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Scotch  Single malt whisky</a:t>
            </a:r>
            <a:br>
              <a:rPr lang="nl-NL" b="1" dirty="0" smtClean="0"/>
            </a:br>
            <a:endParaRPr lang="nl-NL" dirty="0"/>
          </a:p>
        </p:txBody>
      </p:sp>
      <p:sp>
        <p:nvSpPr>
          <p:cNvPr id="3" name="Tijdelijke aanduiding voor inhoud 2"/>
          <p:cNvSpPr>
            <a:spLocks noGrp="1"/>
          </p:cNvSpPr>
          <p:nvPr>
            <p:ph sz="quarter" idx="1"/>
          </p:nvPr>
        </p:nvSpPr>
        <p:spPr>
          <a:xfrm>
            <a:off x="612648" y="1600200"/>
            <a:ext cx="8153400" cy="4781128"/>
          </a:xfrm>
        </p:spPr>
        <p:txBody>
          <a:bodyPr>
            <a:noAutofit/>
          </a:bodyPr>
          <a:lstStyle/>
          <a:p>
            <a:r>
              <a:rPr lang="nl-NL" sz="1100" dirty="0" smtClean="0"/>
              <a:t>Tegenover de </a:t>
            </a:r>
            <a:r>
              <a:rPr lang="nl-NL" sz="1100" dirty="0" err="1" smtClean="0"/>
              <a:t>blended</a:t>
            </a:r>
            <a:r>
              <a:rPr lang="nl-NL" sz="1100" dirty="0" smtClean="0"/>
              <a:t> whisky's staan de </a:t>
            </a:r>
            <a:r>
              <a:rPr lang="nl-NL" sz="1100" b="1" dirty="0" smtClean="0"/>
              <a:t>single malt whisky's</a:t>
            </a:r>
            <a:r>
              <a:rPr lang="nl-NL" sz="1100" dirty="0" smtClean="0"/>
              <a:t>, die bestaan uit whisky's afkomstig van één distilleerderij en in het algemeen een combinatie van whisky uit meerdere vaten (andere leeftijd). Bij een leeftijdsaanduiding geldt dat alleen de leeftijd van de jongste whisky vermeld mag worden Single malt whisky's hebben vaak een wat meer uitgesproken smaak; bijvoorbeeld de whisky's uit het westen van Schotland kenmerken zich door een zilte, </a:t>
            </a:r>
            <a:r>
              <a:rPr lang="nl-NL" sz="1100" u="sng" dirty="0" err="1" smtClean="0">
                <a:hlinkClick r:id="rId3" tooltip="Jodium (element)"/>
              </a:rPr>
              <a:t>jodium</a:t>
            </a:r>
            <a:r>
              <a:rPr lang="nl-NL" sz="1100" dirty="0" err="1" smtClean="0"/>
              <a:t>-achtige</a:t>
            </a:r>
            <a:r>
              <a:rPr lang="nl-NL" sz="1100" dirty="0" smtClean="0"/>
              <a:t> smaak. Single </a:t>
            </a:r>
            <a:r>
              <a:rPr lang="nl-NL" sz="1100" dirty="0" err="1" smtClean="0"/>
              <a:t>malts</a:t>
            </a:r>
            <a:r>
              <a:rPr lang="nl-NL" sz="1100" dirty="0" smtClean="0"/>
              <a:t> worden gedistilleerd in koperen potketels. </a:t>
            </a:r>
          </a:p>
          <a:p>
            <a:r>
              <a:rPr lang="nl-NL" sz="1100" dirty="0" smtClean="0"/>
              <a:t>Tijdens het bereiden past men de techniek eesten toe, waarbij de gerst wordt verhit </a:t>
            </a:r>
            <a:r>
              <a:rPr lang="nl-NL" sz="1100" dirty="0" smtClean="0"/>
              <a:t>door </a:t>
            </a:r>
            <a:r>
              <a:rPr lang="nl-NL" sz="1100" dirty="0" smtClean="0"/>
              <a:t>de warmte en rookgassen van een vuur dat vaak met een deel turf gestookt wordt. Deze turf of juist het ontbreken ervan heeft een sterke invloed op de uiteindelijke smaak van de whisky</a:t>
            </a:r>
            <a:r>
              <a:rPr lang="nl-NL" sz="1100" dirty="0" smtClean="0"/>
              <a:t>.</a:t>
            </a:r>
            <a:endParaRPr lang="nl-NL" sz="1100" dirty="0" smtClean="0"/>
          </a:p>
          <a:p>
            <a:r>
              <a:rPr lang="nl-NL" sz="1100" dirty="0" smtClean="0"/>
              <a:t>Er zijn vier whiskygroepen die worden ingedeeld naar de geografische ligging van de distilleerderij:</a:t>
            </a:r>
          </a:p>
          <a:p>
            <a:pPr lvl="0"/>
            <a:r>
              <a:rPr lang="nl-NL" sz="1100" b="1" dirty="0" err="1" smtClean="0"/>
              <a:t>Highland</a:t>
            </a:r>
            <a:r>
              <a:rPr lang="nl-NL" sz="1100" b="1" dirty="0" smtClean="0"/>
              <a:t> malt</a:t>
            </a:r>
            <a:r>
              <a:rPr lang="nl-NL" sz="1100" dirty="0" smtClean="0"/>
              <a:t>; van de hooglanden boven de lijn </a:t>
            </a:r>
            <a:r>
              <a:rPr lang="nl-NL" sz="1100" u="sng" dirty="0" err="1" smtClean="0">
                <a:hlinkClick r:id="rId4" tooltip="Dundee"/>
              </a:rPr>
              <a:t>Dundee</a:t>
            </a:r>
            <a:r>
              <a:rPr lang="nl-NL" sz="1100" dirty="0" err="1" smtClean="0"/>
              <a:t>-</a:t>
            </a:r>
            <a:r>
              <a:rPr lang="nl-NL" sz="1100" u="sng" dirty="0" err="1" smtClean="0">
                <a:hlinkClick r:id="rId5" tooltip="Greenock"/>
              </a:rPr>
              <a:t>Greenock</a:t>
            </a:r>
            <a:endParaRPr lang="nl-NL" sz="1100" dirty="0" smtClean="0"/>
          </a:p>
          <a:p>
            <a:pPr lvl="0"/>
            <a:r>
              <a:rPr lang="nl-NL" sz="1100" b="1" dirty="0" err="1" smtClean="0"/>
              <a:t>Lowland</a:t>
            </a:r>
            <a:r>
              <a:rPr lang="nl-NL" sz="1100" b="1" dirty="0" smtClean="0"/>
              <a:t> malt</a:t>
            </a:r>
            <a:r>
              <a:rPr lang="nl-NL" sz="1100" dirty="0" smtClean="0"/>
              <a:t>; uit het gebied ten zuiden van deze lijn</a:t>
            </a:r>
          </a:p>
          <a:p>
            <a:pPr lvl="0"/>
            <a:r>
              <a:rPr lang="nl-NL" sz="1100" b="1" dirty="0" err="1" smtClean="0"/>
              <a:t>Islay</a:t>
            </a:r>
            <a:r>
              <a:rPr lang="nl-NL" sz="1100" b="1" dirty="0" smtClean="0"/>
              <a:t> malt</a:t>
            </a:r>
            <a:r>
              <a:rPr lang="nl-NL" sz="1100" dirty="0" smtClean="0"/>
              <a:t>; van het </a:t>
            </a:r>
            <a:r>
              <a:rPr lang="nl-NL" sz="1100" u="sng" dirty="0" smtClean="0">
                <a:hlinkClick r:id="rId6" tooltip="Islay (eiland)"/>
              </a:rPr>
              <a:t>eiland</a:t>
            </a:r>
            <a:r>
              <a:rPr lang="nl-NL" sz="1100" dirty="0" smtClean="0"/>
              <a:t> met die naam</a:t>
            </a:r>
          </a:p>
          <a:p>
            <a:pPr lvl="0"/>
            <a:r>
              <a:rPr lang="nl-NL" sz="1100" b="1" dirty="0" err="1" smtClean="0"/>
              <a:t>Campbeltown</a:t>
            </a:r>
            <a:r>
              <a:rPr lang="nl-NL" sz="1100" b="1" dirty="0" smtClean="0"/>
              <a:t> malt</a:t>
            </a:r>
            <a:r>
              <a:rPr lang="nl-NL" sz="1100" dirty="0" smtClean="0"/>
              <a:t>; van stokerijen op de </a:t>
            </a:r>
            <a:r>
              <a:rPr lang="nl-NL" sz="1100" u="sng" dirty="0" err="1" smtClean="0">
                <a:hlinkClick r:id="rId7" tooltip="Mull of Kintyre"/>
              </a:rPr>
              <a:t>Mull</a:t>
            </a:r>
            <a:r>
              <a:rPr lang="nl-NL" sz="1100" u="sng" dirty="0" smtClean="0">
                <a:hlinkClick r:id="rId7" tooltip="Mull of Kintyre"/>
              </a:rPr>
              <a:t> of </a:t>
            </a:r>
            <a:r>
              <a:rPr lang="nl-NL" sz="1100" u="sng" dirty="0" err="1" smtClean="0">
                <a:hlinkClick r:id="rId7" tooltip="Mull of Kintyre"/>
              </a:rPr>
              <a:t>Kintyre</a:t>
            </a:r>
            <a:r>
              <a:rPr lang="nl-NL" sz="1100" dirty="0" smtClean="0"/>
              <a:t>, dat is het Zuid Westelijke gebied van het schiereiland </a:t>
            </a:r>
            <a:r>
              <a:rPr lang="nl-NL" sz="1100" u="sng" dirty="0" err="1" smtClean="0">
                <a:hlinkClick r:id="rId8" tooltip="Kintyre"/>
              </a:rPr>
              <a:t>Kintyre</a:t>
            </a:r>
            <a:r>
              <a:rPr lang="nl-NL" sz="1100" dirty="0" smtClean="0"/>
              <a:t> in Zuid West Schotland.</a:t>
            </a:r>
          </a:p>
          <a:p>
            <a:r>
              <a:rPr lang="nl-NL" sz="1100" dirty="0" smtClean="0"/>
              <a:t>De </a:t>
            </a:r>
            <a:r>
              <a:rPr lang="nl-NL" sz="1100" b="1" dirty="0" err="1" smtClean="0"/>
              <a:t>Highland</a:t>
            </a:r>
            <a:r>
              <a:rPr lang="nl-NL" sz="1100" dirty="0" smtClean="0"/>
              <a:t> regio is erg groot en wordt vaak verder onderverdeeld in:</a:t>
            </a:r>
          </a:p>
          <a:p>
            <a:pPr lvl="0"/>
            <a:r>
              <a:rPr lang="nl-NL" sz="1100" i="1" dirty="0" err="1" smtClean="0"/>
              <a:t>Northern</a:t>
            </a:r>
            <a:r>
              <a:rPr lang="nl-NL" sz="1100" i="1" dirty="0" smtClean="0"/>
              <a:t> </a:t>
            </a:r>
            <a:r>
              <a:rPr lang="nl-NL" sz="1100" i="1" dirty="0" err="1" smtClean="0"/>
              <a:t>Highlands</a:t>
            </a:r>
            <a:endParaRPr lang="nl-NL" sz="1100" dirty="0" smtClean="0"/>
          </a:p>
          <a:p>
            <a:pPr lvl="0"/>
            <a:r>
              <a:rPr lang="nl-NL" sz="1100" i="1" dirty="0" smtClean="0"/>
              <a:t>Western </a:t>
            </a:r>
            <a:r>
              <a:rPr lang="nl-NL" sz="1100" i="1" dirty="0" err="1" smtClean="0"/>
              <a:t>Highlands</a:t>
            </a:r>
            <a:endParaRPr lang="nl-NL" sz="1100" dirty="0" smtClean="0"/>
          </a:p>
          <a:p>
            <a:pPr lvl="0"/>
            <a:r>
              <a:rPr lang="nl-NL" sz="1100" i="1" dirty="0" err="1" smtClean="0"/>
              <a:t>Eastern</a:t>
            </a:r>
            <a:r>
              <a:rPr lang="nl-NL" sz="1100" i="1" dirty="0" smtClean="0"/>
              <a:t> </a:t>
            </a:r>
            <a:r>
              <a:rPr lang="nl-NL" sz="1100" i="1" dirty="0" err="1" smtClean="0"/>
              <a:t>Highlands</a:t>
            </a:r>
            <a:endParaRPr lang="nl-NL" sz="1100" dirty="0" smtClean="0"/>
          </a:p>
          <a:p>
            <a:pPr lvl="0"/>
            <a:r>
              <a:rPr lang="nl-NL" sz="1100" i="1" u="sng" dirty="0" err="1" smtClean="0">
                <a:hlinkClick r:id="rId9" tooltip="Speyside"/>
              </a:rPr>
              <a:t>Speyside</a:t>
            </a:r>
            <a:r>
              <a:rPr lang="nl-NL" sz="1100" dirty="0" smtClean="0"/>
              <a:t>, in deze regio ligt de hoogste concentratie distilleerderijen.</a:t>
            </a:r>
          </a:p>
          <a:p>
            <a:pPr lvl="0"/>
            <a:r>
              <a:rPr lang="en-US" sz="1100" i="1" dirty="0" smtClean="0"/>
              <a:t>Islands</a:t>
            </a:r>
            <a:r>
              <a:rPr lang="en-US" sz="1100" dirty="0" smtClean="0"/>
              <a:t> (</a:t>
            </a:r>
            <a:r>
              <a:rPr lang="en-US" sz="1100" u="sng" dirty="0" err="1" smtClean="0">
                <a:hlinkClick r:id="rId10" tooltip="Arran"/>
              </a:rPr>
              <a:t>Arran</a:t>
            </a:r>
            <a:r>
              <a:rPr lang="en-US" sz="1100" dirty="0" smtClean="0"/>
              <a:t>, </a:t>
            </a:r>
            <a:r>
              <a:rPr lang="en-US" sz="1100" u="sng" dirty="0" smtClean="0">
                <a:hlinkClick r:id="rId11" tooltip="Mull"/>
              </a:rPr>
              <a:t>Mull</a:t>
            </a:r>
            <a:r>
              <a:rPr lang="en-US" sz="1100" dirty="0" smtClean="0"/>
              <a:t>, </a:t>
            </a:r>
            <a:r>
              <a:rPr lang="en-US" sz="1100" u="sng" dirty="0" smtClean="0">
                <a:hlinkClick r:id="rId12" tooltip="Jura (eiland)"/>
              </a:rPr>
              <a:t>Jura</a:t>
            </a:r>
            <a:r>
              <a:rPr lang="en-US" sz="1100" dirty="0" smtClean="0"/>
              <a:t>, </a:t>
            </a:r>
            <a:r>
              <a:rPr lang="en-US" sz="1100" u="sng" dirty="0" smtClean="0">
                <a:hlinkClick r:id="rId13" tooltip="Skye"/>
              </a:rPr>
              <a:t>Skye</a:t>
            </a:r>
            <a:r>
              <a:rPr lang="en-US" sz="1100" dirty="0" smtClean="0"/>
              <a:t>, </a:t>
            </a:r>
            <a:r>
              <a:rPr lang="en-US" sz="1100" u="sng" dirty="0" smtClean="0">
                <a:hlinkClick r:id="rId14" tooltip="Orkney-eilanden"/>
              </a:rPr>
              <a:t>Orkney</a:t>
            </a:r>
            <a:r>
              <a:rPr lang="en-US" sz="1100" dirty="0" smtClean="0"/>
              <a:t>)</a:t>
            </a:r>
            <a:br>
              <a:rPr lang="en-US" sz="1100" dirty="0" smtClean="0"/>
            </a:br>
            <a:r>
              <a:rPr lang="en-US" sz="1100" dirty="0" smtClean="0"/>
              <a:t/>
            </a:r>
            <a:br>
              <a:rPr lang="en-US" sz="1100" dirty="0" smtClean="0"/>
            </a:br>
            <a:r>
              <a:rPr lang="en-US" sz="1100" dirty="0" err="1" smtClean="0"/>
              <a:t>Bron</a:t>
            </a:r>
            <a:r>
              <a:rPr lang="en-US" sz="1100" dirty="0" smtClean="0"/>
              <a:t>: </a:t>
            </a:r>
            <a:r>
              <a:rPr lang="en-US" sz="1100" dirty="0" smtClean="0">
                <a:hlinkClick r:id="rId15"/>
              </a:rPr>
              <a:t>http://</a:t>
            </a:r>
            <a:r>
              <a:rPr lang="en-US" sz="1100" dirty="0" smtClean="0">
                <a:hlinkClick r:id="rId15"/>
              </a:rPr>
              <a:t>nl.wikipedia.org/wiki/Whisky</a:t>
            </a:r>
            <a:r>
              <a:rPr lang="en-US" sz="1100" dirty="0" smtClean="0"/>
              <a:t> </a:t>
            </a:r>
            <a:endParaRPr lang="nl-NL" sz="1100" dirty="0" smtClean="0"/>
          </a:p>
          <a:p>
            <a:endParaRPr lang="nl-NL" sz="1100" dirty="0" smtClean="0"/>
          </a:p>
          <a:p>
            <a:endParaRPr lang="nl-NL" sz="1100" dirty="0"/>
          </a:p>
        </p:txBody>
      </p:sp>
    </p:spTree>
  </p:cSld>
  <p:clrMapOvr>
    <a:masterClrMapping/>
  </p:clrMapOvr>
  <p:transition spd="med">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err="1" smtClean="0"/>
              <a:t>Glenfiddich</a:t>
            </a:r>
            <a:r>
              <a:rPr lang="en-US" b="1" dirty="0" smtClean="0"/>
              <a:t> 12 year old</a:t>
            </a:r>
            <a:endParaRPr lang="nl-NL" dirty="0"/>
          </a:p>
        </p:txBody>
      </p:sp>
      <p:sp>
        <p:nvSpPr>
          <p:cNvPr id="3" name="Tijdelijke aanduiding voor inhoud 2"/>
          <p:cNvSpPr>
            <a:spLocks noGrp="1"/>
          </p:cNvSpPr>
          <p:nvPr>
            <p:ph sz="quarter" idx="1"/>
          </p:nvPr>
        </p:nvSpPr>
        <p:spPr>
          <a:xfrm>
            <a:off x="612648" y="1600200"/>
            <a:ext cx="5255496" cy="4853136"/>
          </a:xfrm>
        </p:spPr>
        <p:txBody>
          <a:bodyPr>
            <a:normAutofit fontScale="40000" lnSpcReduction="20000"/>
          </a:bodyPr>
          <a:lstStyle/>
          <a:p>
            <a:r>
              <a:rPr lang="en-US" sz="2800" b="1" dirty="0" err="1" smtClean="0"/>
              <a:t>Glenfiddich</a:t>
            </a:r>
            <a:r>
              <a:rPr lang="en-US" sz="2800" b="1" dirty="0" smtClean="0"/>
              <a:t> 12 year old </a:t>
            </a:r>
            <a:endParaRPr lang="nl-NL" sz="2800" dirty="0" smtClean="0"/>
          </a:p>
          <a:p>
            <a:r>
              <a:rPr lang="en-US" sz="2800" b="1" dirty="0" err="1" smtClean="0"/>
              <a:t>Speyside</a:t>
            </a:r>
            <a:r>
              <a:rPr lang="en-US" sz="2800" b="1" dirty="0" smtClean="0"/>
              <a:t>, </a:t>
            </a:r>
            <a:r>
              <a:rPr lang="en-US" sz="2800" b="1" dirty="0" err="1" smtClean="0"/>
              <a:t>Schotland</a:t>
            </a:r>
            <a:r>
              <a:rPr lang="en-US" sz="2800" b="1" dirty="0" smtClean="0"/>
              <a:t> 40% Single malt</a:t>
            </a:r>
            <a:endParaRPr lang="nl-NL" sz="2800" dirty="0" smtClean="0"/>
          </a:p>
          <a:p>
            <a:r>
              <a:rPr lang="nl-NL" sz="2800" dirty="0" smtClean="0"/>
              <a:t>De distilleerderij ligt in de whiskyhoofdstad </a:t>
            </a:r>
            <a:r>
              <a:rPr lang="nl-NL" sz="2800" dirty="0" err="1" smtClean="0"/>
              <a:t>Dufftown</a:t>
            </a:r>
            <a:r>
              <a:rPr lang="nl-NL" sz="2800" dirty="0" smtClean="0"/>
              <a:t> in de </a:t>
            </a:r>
            <a:r>
              <a:rPr lang="nl-NL" sz="2800" dirty="0" err="1" smtClean="0"/>
              <a:t>Fiddich</a:t>
            </a:r>
            <a:r>
              <a:rPr lang="nl-NL" sz="2800" dirty="0" smtClean="0"/>
              <a:t> </a:t>
            </a:r>
            <a:r>
              <a:rPr lang="nl-NL" sz="2800" dirty="0" err="1" smtClean="0"/>
              <a:t>valley</a:t>
            </a:r>
            <a:r>
              <a:rPr lang="nl-NL" sz="2800" dirty="0" smtClean="0"/>
              <a:t> (dal van de herten) sinds 1887.</a:t>
            </a:r>
          </a:p>
          <a:p>
            <a:r>
              <a:rPr lang="nl-NL" sz="2800" dirty="0" smtClean="0"/>
              <a:t>Jaarproductie 10 miljoen liter. </a:t>
            </a:r>
          </a:p>
          <a:p>
            <a:r>
              <a:rPr lang="nl-NL" sz="2800" dirty="0" smtClean="0"/>
              <a:t>Dit is de whisky waarmee de hele </a:t>
            </a:r>
            <a:r>
              <a:rPr lang="nl-NL" sz="2800" dirty="0" err="1" smtClean="0"/>
              <a:t>single-maltgekte</a:t>
            </a:r>
            <a:r>
              <a:rPr lang="nl-NL" sz="2800" dirty="0" smtClean="0"/>
              <a:t> ooit is begonnen (1963) en hij is nog steeds de grootste single malt van de wereld (samen met 14-, 15-, 18-,19-, 21-,30-, 40-,50 jarige single </a:t>
            </a:r>
            <a:r>
              <a:rPr lang="nl-NL" sz="2800" dirty="0" err="1" smtClean="0"/>
              <a:t>malts</a:t>
            </a:r>
            <a:r>
              <a:rPr lang="nl-NL" sz="2800" dirty="0" smtClean="0"/>
              <a:t> en de G.F. </a:t>
            </a:r>
            <a:r>
              <a:rPr lang="nl-NL" sz="2800" dirty="0" err="1" smtClean="0"/>
              <a:t>Snow</a:t>
            </a:r>
            <a:r>
              <a:rPr lang="nl-NL" sz="2800" dirty="0" smtClean="0"/>
              <a:t> </a:t>
            </a:r>
            <a:r>
              <a:rPr lang="nl-NL" sz="2800" dirty="0" err="1" smtClean="0"/>
              <a:t>Phoenix</a:t>
            </a:r>
            <a:r>
              <a:rPr lang="nl-NL" sz="2800" dirty="0" smtClean="0"/>
              <a:t> whisky, met een aandeel van ruim 26% van de wereldmarkt). Toen de wereld in de jaren zestig vol was van </a:t>
            </a:r>
            <a:r>
              <a:rPr lang="nl-NL" sz="2800" dirty="0" err="1" smtClean="0"/>
              <a:t>blends</a:t>
            </a:r>
            <a:r>
              <a:rPr lang="nl-NL" sz="2800" dirty="0" smtClean="0"/>
              <a:t>, begon de ondernemersfamilie </a:t>
            </a:r>
            <a:r>
              <a:rPr lang="nl-NL" sz="2800" dirty="0" err="1" smtClean="0"/>
              <a:t>Grant</a:t>
            </a:r>
            <a:r>
              <a:rPr lang="nl-NL" sz="2800" dirty="0" smtClean="0"/>
              <a:t> haar eigen whisky als single malt te promoten. Velen spraken er toen schande van , maar maakten de geesten rijp voor iets bijzonders, een golf waarop we nog steeds voortdrijven.  Een van de elementen in het succesverhaal van </a:t>
            </a:r>
            <a:r>
              <a:rPr lang="nl-NL" sz="2800" dirty="0" err="1" smtClean="0"/>
              <a:t>Glenfiddich</a:t>
            </a:r>
            <a:r>
              <a:rPr lang="nl-NL" sz="2800" dirty="0" smtClean="0"/>
              <a:t> is het houtmanagement van </a:t>
            </a:r>
            <a:r>
              <a:rPr lang="nl-NL" sz="2800" dirty="0" err="1" smtClean="0"/>
              <a:t>Grant</a:t>
            </a:r>
            <a:r>
              <a:rPr lang="nl-NL" sz="2800" dirty="0" smtClean="0"/>
              <a:t>. Alle Amerikaanse en Spaanse vaten die door de distilleerderij worden gebruikt, worden door de eigen kuipers (vatenmakers) beoordeeld op consistentie en kwaliteit. Andere elementen moeten wel de onafhankelijkheid en lange termijnplanning van de familie </a:t>
            </a:r>
            <a:r>
              <a:rPr lang="nl-NL" sz="2800" dirty="0" err="1" smtClean="0"/>
              <a:t>Grant</a:t>
            </a:r>
            <a:r>
              <a:rPr lang="nl-NL" sz="2800" dirty="0" smtClean="0"/>
              <a:t> zijn. Het bedrijf beschikt over indrukwekkende voorraden, vooral met oudere whisky’s.</a:t>
            </a:r>
          </a:p>
          <a:p>
            <a:pPr>
              <a:buNone/>
            </a:pPr>
            <a:endParaRPr lang="nl-NL" sz="2800" dirty="0" smtClean="0"/>
          </a:p>
          <a:p>
            <a:r>
              <a:rPr lang="nl-NL" sz="2800" b="1" dirty="0" smtClean="0"/>
              <a:t>Proefnotitie 1: De frisheid van deze jeugdige 12 </a:t>
            </a:r>
            <a:r>
              <a:rPr lang="nl-NL" sz="2800" b="1" dirty="0" err="1" smtClean="0"/>
              <a:t>year</a:t>
            </a:r>
            <a:r>
              <a:rPr lang="nl-NL" sz="2800" b="1" dirty="0" smtClean="0"/>
              <a:t> </a:t>
            </a:r>
            <a:r>
              <a:rPr lang="nl-NL" sz="2800" b="1" dirty="0" err="1" smtClean="0"/>
              <a:t>old</a:t>
            </a:r>
            <a:r>
              <a:rPr lang="nl-NL" sz="2800" b="1" dirty="0" smtClean="0"/>
              <a:t> springt uit het glas. Geurig fruit, stoofpeer en gebakken appel in overvloed. Ze zitten ook in de smaak, die rijk is en een zweem van dennen bevat. De afdronk is lang en de fruitige zoetheid blijft hangen.</a:t>
            </a:r>
            <a:r>
              <a:rPr lang="nl-NL" sz="2800" dirty="0" smtClean="0"/>
              <a:t> </a:t>
            </a:r>
            <a:endParaRPr lang="nl-NL" sz="2800" b="1" dirty="0" smtClean="0"/>
          </a:p>
          <a:p>
            <a:r>
              <a:rPr lang="nl-NL" sz="2800" b="1" dirty="0" smtClean="0"/>
              <a:t>Proefnotitie 2: Naast het rokerige aroma dankzij een laatste rijping op vaten die eerst voor gerookte mout gebruikt zijn, heeft deze whisky ook een vleugje sinaasappel. Het palet is zeer vol en fruitig, met een zweempje turf. De afdronk is lang en romig, met wederom een vleugje rook. </a:t>
            </a:r>
          </a:p>
          <a:p>
            <a:endParaRPr lang="nl-NL" dirty="0"/>
          </a:p>
        </p:txBody>
      </p:sp>
      <p:pic>
        <p:nvPicPr>
          <p:cNvPr id="5122" name="Picture 2"/>
          <p:cNvPicPr>
            <a:picLocks noChangeAspect="1" noChangeArrowheads="1"/>
          </p:cNvPicPr>
          <p:nvPr/>
        </p:nvPicPr>
        <p:blipFill>
          <a:blip r:embed="rId3" cstate="print"/>
          <a:srcRect/>
          <a:stretch>
            <a:fillRect/>
          </a:stretch>
        </p:blipFill>
        <p:spPr bwMode="auto">
          <a:xfrm>
            <a:off x="6012160" y="1628800"/>
            <a:ext cx="3028005" cy="4037948"/>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The Black </a:t>
            </a:r>
            <a:r>
              <a:rPr lang="nl-NL" b="1" dirty="0" err="1" smtClean="0"/>
              <a:t>Grouse</a:t>
            </a:r>
            <a:r>
              <a:rPr lang="nl-NL" dirty="0" smtClean="0"/>
              <a:t/>
            </a:r>
            <a:br>
              <a:rPr lang="nl-NL" dirty="0" smtClean="0"/>
            </a:br>
            <a:endParaRPr lang="nl-NL" dirty="0"/>
          </a:p>
        </p:txBody>
      </p:sp>
      <p:sp>
        <p:nvSpPr>
          <p:cNvPr id="3" name="Tijdelijke aanduiding voor inhoud 2"/>
          <p:cNvSpPr>
            <a:spLocks noGrp="1"/>
          </p:cNvSpPr>
          <p:nvPr>
            <p:ph sz="quarter" idx="1"/>
          </p:nvPr>
        </p:nvSpPr>
        <p:spPr>
          <a:xfrm>
            <a:off x="612648" y="1600200"/>
            <a:ext cx="4895456" cy="4495800"/>
          </a:xfrm>
        </p:spPr>
        <p:txBody>
          <a:bodyPr>
            <a:normAutofit/>
          </a:bodyPr>
          <a:lstStyle/>
          <a:p>
            <a:r>
              <a:rPr lang="nl-NL" sz="1400" dirty="0" err="1" smtClean="0"/>
              <a:t>Blend</a:t>
            </a:r>
            <a:r>
              <a:rPr lang="nl-NL" sz="1400" dirty="0" smtClean="0"/>
              <a:t>, 40%</a:t>
            </a:r>
          </a:p>
          <a:p>
            <a:r>
              <a:rPr lang="nl-NL" sz="1400" dirty="0" smtClean="0"/>
              <a:t>De whisky Black </a:t>
            </a:r>
            <a:r>
              <a:rPr lang="nl-NL" sz="1400" dirty="0" err="1" smtClean="0"/>
              <a:t>Grouse</a:t>
            </a:r>
            <a:r>
              <a:rPr lang="nl-NL" sz="1400" dirty="0" smtClean="0"/>
              <a:t>, een combinatie van </a:t>
            </a:r>
            <a:r>
              <a:rPr lang="nl-NL" sz="1400" dirty="0" err="1" smtClean="0"/>
              <a:t>Famous</a:t>
            </a:r>
            <a:r>
              <a:rPr lang="nl-NL" sz="1400" dirty="0" smtClean="0"/>
              <a:t> </a:t>
            </a:r>
            <a:r>
              <a:rPr lang="nl-NL" sz="1400" dirty="0" err="1" smtClean="0"/>
              <a:t>Grouse</a:t>
            </a:r>
            <a:r>
              <a:rPr lang="nl-NL" sz="1400" dirty="0" smtClean="0"/>
              <a:t> met </a:t>
            </a:r>
            <a:r>
              <a:rPr lang="nl-NL" sz="1400" dirty="0" err="1" smtClean="0"/>
              <a:t>Islaymaltwhisky’s</a:t>
            </a:r>
            <a:r>
              <a:rPr lang="nl-NL" sz="1400" dirty="0" smtClean="0"/>
              <a:t>, is ook een heel bijzondere soort. Het is een zwaar geturfde </a:t>
            </a:r>
            <a:r>
              <a:rPr lang="nl-NL" sz="1400" dirty="0" err="1" smtClean="0"/>
              <a:t>blend</a:t>
            </a:r>
            <a:r>
              <a:rPr lang="nl-NL" sz="1400" dirty="0" smtClean="0"/>
              <a:t>, met de sterke jodiumachtige smaak van de </a:t>
            </a:r>
            <a:r>
              <a:rPr lang="nl-NL" sz="1400" dirty="0" err="1" smtClean="0"/>
              <a:t>Islaymalts</a:t>
            </a:r>
            <a:r>
              <a:rPr lang="nl-NL" sz="1400" dirty="0" smtClean="0"/>
              <a:t>. Black </a:t>
            </a:r>
            <a:r>
              <a:rPr lang="nl-NL" sz="1400" dirty="0" err="1" smtClean="0"/>
              <a:t>Grouse</a:t>
            </a:r>
            <a:r>
              <a:rPr lang="nl-NL" sz="1400" dirty="0" smtClean="0"/>
              <a:t> werd hoofdzakelijk samengesteld voor de Noord-Europese markt, voor consumenten die iets jonger zijn dan de traditionele Schotse consument en die de voorkeur geven aan een voller smakende Schotse whisky.</a:t>
            </a:r>
          </a:p>
          <a:p>
            <a:endParaRPr lang="nl-NL" sz="1400" dirty="0" smtClean="0"/>
          </a:p>
          <a:p>
            <a:r>
              <a:rPr lang="nl-NL" sz="1400" b="1" dirty="0" smtClean="0"/>
              <a:t>Proefnotitie:</a:t>
            </a:r>
            <a:r>
              <a:rPr lang="nl-NL" sz="1400" dirty="0" smtClean="0"/>
              <a:t/>
            </a:r>
            <a:br>
              <a:rPr lang="nl-NL" sz="1400" dirty="0" smtClean="0"/>
            </a:br>
            <a:r>
              <a:rPr lang="nl-NL" sz="1400" b="1" dirty="0" smtClean="0"/>
              <a:t>Turfachtige </a:t>
            </a:r>
            <a:r>
              <a:rPr lang="nl-NL" sz="1400" b="1" dirty="0" smtClean="0"/>
              <a:t>rook, een fijne zoetheid, met goudgele ruwe suiker en sporen van mout en eikenhout. Subtiele, </a:t>
            </a:r>
            <a:r>
              <a:rPr lang="nl-NL" sz="1400" b="1" dirty="0" err="1" smtClean="0"/>
              <a:t>rokerige-zoete</a:t>
            </a:r>
            <a:r>
              <a:rPr lang="nl-NL" sz="1400" b="1" dirty="0" smtClean="0"/>
              <a:t> tonen. Een zijdeachtige smaak met cacao en specerijen. De afdronk is lang, </a:t>
            </a:r>
            <a:r>
              <a:rPr lang="nl-NL" sz="1400" b="1" dirty="0" err="1" smtClean="0"/>
              <a:t>turvig</a:t>
            </a:r>
            <a:r>
              <a:rPr lang="nl-NL" sz="1400" b="1" dirty="0" smtClean="0"/>
              <a:t> en aromatisch. Zachte rook maakt plaats voor vol eikenhout. </a:t>
            </a:r>
            <a:endParaRPr lang="nl-NL" sz="1400" dirty="0" smtClean="0"/>
          </a:p>
          <a:p>
            <a:endParaRPr lang="nl-NL" dirty="0"/>
          </a:p>
        </p:txBody>
      </p:sp>
      <p:pic>
        <p:nvPicPr>
          <p:cNvPr id="6146" name="Picture 2"/>
          <p:cNvPicPr>
            <a:picLocks noChangeAspect="1" noChangeArrowheads="1"/>
          </p:cNvPicPr>
          <p:nvPr/>
        </p:nvPicPr>
        <p:blipFill>
          <a:blip r:embed="rId3" cstate="print"/>
          <a:srcRect/>
          <a:stretch>
            <a:fillRect/>
          </a:stretch>
        </p:blipFill>
        <p:spPr bwMode="auto">
          <a:xfrm>
            <a:off x="5652120" y="1556792"/>
            <a:ext cx="3388045" cy="4518074"/>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Whiskywaardigheden</a:t>
            </a:r>
            <a:r>
              <a:rPr lang="nl-NL" dirty="0" smtClean="0"/>
              <a:t/>
            </a:r>
            <a:br>
              <a:rPr lang="nl-NL" dirty="0" smtClean="0"/>
            </a:br>
            <a:endParaRPr lang="nl-NL" dirty="0"/>
          </a:p>
        </p:txBody>
      </p:sp>
      <p:sp>
        <p:nvSpPr>
          <p:cNvPr id="3" name="Tijdelijke aanduiding voor inhoud 2"/>
          <p:cNvSpPr>
            <a:spLocks noGrp="1"/>
          </p:cNvSpPr>
          <p:nvPr>
            <p:ph sz="quarter" idx="1"/>
          </p:nvPr>
        </p:nvSpPr>
        <p:spPr/>
        <p:txBody>
          <a:bodyPr>
            <a:normAutofit fontScale="47500" lnSpcReduction="20000"/>
          </a:bodyPr>
          <a:lstStyle/>
          <a:p>
            <a:r>
              <a:rPr lang="nl-NL" dirty="0" smtClean="0"/>
              <a:t>Op de </a:t>
            </a:r>
            <a:r>
              <a:rPr lang="nl-NL" dirty="0" err="1" smtClean="0"/>
              <a:t>Sotheby’s</a:t>
            </a:r>
            <a:r>
              <a:rPr lang="nl-NL" dirty="0" smtClean="0"/>
              <a:t> veiling in Hongkong is onlangs het hoogste bedrag voor een fles whisky betaald. Voor de 70 cm hoge 6 liter kristallen fles met The </a:t>
            </a:r>
            <a:r>
              <a:rPr lang="nl-NL" dirty="0" err="1" smtClean="0"/>
              <a:t>Macallan</a:t>
            </a:r>
            <a:r>
              <a:rPr lang="nl-NL" dirty="0" smtClean="0"/>
              <a:t> single malt whisky werd een bedrag betaald van € 467.000,00.  Er werden slechts 4 van dergelijke flessen gebotteld.</a:t>
            </a:r>
          </a:p>
          <a:p>
            <a:r>
              <a:rPr lang="nl-NL" dirty="0" smtClean="0"/>
              <a:t>In 1926 werd de schroefdop in de whiskywereld geïntroduceerd door White </a:t>
            </a:r>
            <a:r>
              <a:rPr lang="nl-NL" dirty="0" err="1" smtClean="0"/>
              <a:t>Horse</a:t>
            </a:r>
            <a:r>
              <a:rPr lang="nl-NL" dirty="0" smtClean="0"/>
              <a:t>. Met groot succes want velen volgden in rap tempo, met name de </a:t>
            </a:r>
            <a:r>
              <a:rPr lang="nl-NL" dirty="0" err="1" smtClean="0"/>
              <a:t>blended</a:t>
            </a:r>
            <a:r>
              <a:rPr lang="nl-NL" dirty="0" smtClean="0"/>
              <a:t>  whisky’s.</a:t>
            </a:r>
          </a:p>
          <a:p>
            <a:r>
              <a:rPr lang="nl-NL" dirty="0" smtClean="0"/>
              <a:t>In Amerika wordt illegaal stoken “</a:t>
            </a:r>
            <a:r>
              <a:rPr lang="nl-NL" dirty="0" err="1" smtClean="0"/>
              <a:t>moonshining</a:t>
            </a:r>
            <a:r>
              <a:rPr lang="nl-NL" dirty="0" smtClean="0"/>
              <a:t>” genoemd, naar het clandestiene werk in de nachtelijke uren. Het is nog niet helemaal uitgeroeid en tiert nog welig in de heuvels van </a:t>
            </a:r>
            <a:r>
              <a:rPr lang="nl-NL" dirty="0" err="1" smtClean="0"/>
              <a:t>Kentucky</a:t>
            </a:r>
            <a:r>
              <a:rPr lang="nl-NL" dirty="0" smtClean="0"/>
              <a:t> en Virginia.</a:t>
            </a:r>
          </a:p>
          <a:p>
            <a:r>
              <a:rPr lang="nl-NL" dirty="0" smtClean="0"/>
              <a:t>Een </a:t>
            </a:r>
            <a:r>
              <a:rPr lang="nl-NL" dirty="0" err="1" smtClean="0"/>
              <a:t>blended</a:t>
            </a:r>
            <a:r>
              <a:rPr lang="nl-NL" dirty="0" smtClean="0"/>
              <a:t> whisky hoeft niet per se gemaakt te zijn van graan- en malt- whisky. Het kan ook een mix van verschillende </a:t>
            </a:r>
            <a:r>
              <a:rPr lang="nl-NL" dirty="0" err="1" smtClean="0"/>
              <a:t>malts</a:t>
            </a:r>
            <a:r>
              <a:rPr lang="nl-NL" dirty="0" smtClean="0"/>
              <a:t> zijn. We spreken dan van een “</a:t>
            </a:r>
            <a:r>
              <a:rPr lang="nl-NL" dirty="0" err="1" smtClean="0"/>
              <a:t>vatted</a:t>
            </a:r>
            <a:r>
              <a:rPr lang="nl-NL" dirty="0" smtClean="0"/>
              <a:t> malt, of “</a:t>
            </a:r>
            <a:r>
              <a:rPr lang="nl-NL" dirty="0" err="1" smtClean="0"/>
              <a:t>blended</a:t>
            </a:r>
            <a:r>
              <a:rPr lang="nl-NL" dirty="0" smtClean="0"/>
              <a:t> malt”.</a:t>
            </a:r>
          </a:p>
          <a:p>
            <a:r>
              <a:rPr lang="nl-NL" dirty="0" smtClean="0"/>
              <a:t>De Schotten heffen graag een glas whisky en vinden daar altijd een goede reden voor. Bij voorkeur zeggen ze dan “</a:t>
            </a:r>
            <a:r>
              <a:rPr lang="nl-NL" dirty="0" err="1" smtClean="0"/>
              <a:t>slainte</a:t>
            </a:r>
            <a:r>
              <a:rPr lang="nl-NL" dirty="0" smtClean="0"/>
              <a:t>”wat Keltisch is voor proost.</a:t>
            </a:r>
          </a:p>
          <a:p>
            <a:r>
              <a:rPr lang="nl-NL" dirty="0" smtClean="0"/>
              <a:t>De kleinste industriële distilleerderij in Schotland is </a:t>
            </a:r>
            <a:r>
              <a:rPr lang="nl-NL" dirty="0" err="1" smtClean="0"/>
              <a:t>Edradour</a:t>
            </a:r>
            <a:r>
              <a:rPr lang="nl-NL" dirty="0" smtClean="0"/>
              <a:t>.</a:t>
            </a:r>
          </a:p>
          <a:p>
            <a:r>
              <a:rPr lang="nl-NL" dirty="0" smtClean="0"/>
              <a:t>Vat 69 ontleent zijn naam aan een whiskyproeverij waar maar liefst honderd whisky’s werden geproefd uit </a:t>
            </a:r>
            <a:r>
              <a:rPr lang="nl-NL" dirty="0" err="1" smtClean="0"/>
              <a:t>evenzovele</a:t>
            </a:r>
            <a:r>
              <a:rPr lang="nl-NL" dirty="0" smtClean="0"/>
              <a:t> genummerde vaten. Het gezelschap vond nr. 69 unaniem de beste en een nieuw merk was geboren.</a:t>
            </a:r>
          </a:p>
          <a:p>
            <a:r>
              <a:rPr lang="nl-NL" dirty="0" smtClean="0"/>
              <a:t>Voor 1860 mocht geen </a:t>
            </a:r>
            <a:r>
              <a:rPr lang="nl-NL" dirty="0" err="1" smtClean="0"/>
              <a:t>blended</a:t>
            </a:r>
            <a:r>
              <a:rPr lang="nl-NL" dirty="0" smtClean="0"/>
              <a:t> whisky gemaakt worden. Het is bij wet verboden om single malt en </a:t>
            </a:r>
            <a:r>
              <a:rPr lang="nl-NL" dirty="0" err="1" smtClean="0"/>
              <a:t>grain</a:t>
            </a:r>
            <a:r>
              <a:rPr lang="nl-NL" dirty="0" smtClean="0"/>
              <a:t> whisky met elkaar te vermengen.</a:t>
            </a:r>
          </a:p>
          <a:p>
            <a:r>
              <a:rPr lang="nl-NL" dirty="0" smtClean="0"/>
              <a:t>In augustus 2000 is in Wales voor het eerst sinds een eeuw weer whisky gedistilleerd (</a:t>
            </a:r>
            <a:r>
              <a:rPr lang="nl-NL" dirty="0" err="1" smtClean="0"/>
              <a:t>Penderyn</a:t>
            </a:r>
            <a:r>
              <a:rPr lang="nl-NL" dirty="0" smtClean="0"/>
              <a:t>), in de </a:t>
            </a:r>
            <a:r>
              <a:rPr lang="nl-NL" dirty="0" err="1" smtClean="0"/>
              <a:t>Gwalia</a:t>
            </a:r>
            <a:r>
              <a:rPr lang="nl-NL" dirty="0" smtClean="0"/>
              <a:t> </a:t>
            </a:r>
            <a:r>
              <a:rPr lang="nl-NL" dirty="0" err="1" smtClean="0"/>
              <a:t>Distillery</a:t>
            </a:r>
            <a:r>
              <a:rPr lang="nl-NL" dirty="0" smtClean="0"/>
              <a:t>, middenin het </a:t>
            </a:r>
            <a:r>
              <a:rPr lang="nl-NL" dirty="0" err="1" smtClean="0"/>
              <a:t>Brecon</a:t>
            </a:r>
            <a:r>
              <a:rPr lang="nl-NL" dirty="0" smtClean="0"/>
              <a:t> </a:t>
            </a:r>
            <a:r>
              <a:rPr lang="nl-NL" dirty="0" err="1" smtClean="0"/>
              <a:t>Beaconss</a:t>
            </a:r>
            <a:r>
              <a:rPr lang="nl-NL" dirty="0" smtClean="0"/>
              <a:t> National Park.</a:t>
            </a:r>
          </a:p>
          <a:p>
            <a:r>
              <a:rPr lang="nl-NL" dirty="0" smtClean="0"/>
              <a:t>In 2006 werd voor het eerst na ruim honderd jaar weer whisky gestookt in Engeland. </a:t>
            </a:r>
          </a:p>
          <a:p>
            <a:endParaRPr lang="nl-NL" dirty="0"/>
          </a:p>
        </p:txBody>
      </p:sp>
    </p:spTree>
  </p:cSld>
  <p:clrMapOvr>
    <a:masterClrMapping/>
  </p:clrMapOvr>
  <p:transition spd="med">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Whiskywaardigheden</a:t>
            </a:r>
            <a:endParaRPr lang="nl-NL" dirty="0"/>
          </a:p>
        </p:txBody>
      </p:sp>
      <p:sp>
        <p:nvSpPr>
          <p:cNvPr id="3" name="Tijdelijke aanduiding voor inhoud 2"/>
          <p:cNvSpPr>
            <a:spLocks noGrp="1"/>
          </p:cNvSpPr>
          <p:nvPr>
            <p:ph sz="quarter" idx="1"/>
          </p:nvPr>
        </p:nvSpPr>
        <p:spPr/>
        <p:txBody>
          <a:bodyPr>
            <a:normAutofit fontScale="47500" lnSpcReduction="20000"/>
          </a:bodyPr>
          <a:lstStyle/>
          <a:p>
            <a:r>
              <a:rPr lang="nl-NL" dirty="0" smtClean="0"/>
              <a:t>De </a:t>
            </a:r>
            <a:r>
              <a:rPr lang="nl-NL" dirty="0" err="1" smtClean="0"/>
              <a:t>Speyside-regio</a:t>
            </a:r>
            <a:r>
              <a:rPr lang="nl-NL" dirty="0" smtClean="0"/>
              <a:t> produceert jaarlijks ongeveer 70 % van alle malt whisky in Schotland. Uiteindelijk wordt slechts 10 % van de Schotse malt whisky gebotteld als single malt. De overige 90 % gaat naar de blenders.</a:t>
            </a:r>
          </a:p>
          <a:p>
            <a:r>
              <a:rPr lang="nl-NL" dirty="0" smtClean="0"/>
              <a:t>De grootste whiskydistilleerderij ter wereld staat in Japan.  Opgericht in 1973 “</a:t>
            </a:r>
            <a:r>
              <a:rPr lang="nl-NL" dirty="0" err="1" smtClean="0"/>
              <a:t>Hakushu</a:t>
            </a:r>
            <a:r>
              <a:rPr lang="nl-NL" dirty="0" smtClean="0"/>
              <a:t>” produceert 26 miljoen liter whisky per jaar.</a:t>
            </a:r>
          </a:p>
          <a:p>
            <a:r>
              <a:rPr lang="nl-NL" dirty="0" smtClean="0"/>
              <a:t>Whisky rijpt niet verder op fles. Bewaar whisky rechtop bij kamertemperatuur bij voorkeur in een donkere kast. Flessen die bijna leeg zijn, het beste snel opmaken. Zuurstof beïnvloed de smaak nadelig.</a:t>
            </a:r>
          </a:p>
          <a:p>
            <a:r>
              <a:rPr lang="nl-NL" dirty="0" smtClean="0"/>
              <a:t>De whiskyvoorraad in Schotland stijgt spectaculair. In 1945 lag in Schotland ± 250 miljoen liter te rijpen. Rond 2000 is deze voorraad opgelopen tot ± 2,75 miljard liter. Voldoende groot om wereldwijd de vraag naar Schotse whisky 10 jaar te voorzien.</a:t>
            </a:r>
          </a:p>
          <a:p>
            <a:r>
              <a:rPr lang="nl-NL" dirty="0" smtClean="0"/>
              <a:t>Het woord “alcohol” is overgenomen van het Arabische “Al </a:t>
            </a:r>
            <a:r>
              <a:rPr lang="nl-NL" dirty="0" err="1" smtClean="0"/>
              <a:t>Kohl</a:t>
            </a:r>
            <a:r>
              <a:rPr lang="nl-NL" dirty="0" smtClean="0"/>
              <a:t>”. Wat vertaald kan worden als “de geest”. </a:t>
            </a:r>
          </a:p>
          <a:p>
            <a:r>
              <a:rPr lang="nl-NL" dirty="0" smtClean="0"/>
              <a:t>Engeland, niet bepaald een klassieke whiskyproducent, wil niet langer achterblijven. The </a:t>
            </a:r>
            <a:r>
              <a:rPr lang="nl-NL" dirty="0" err="1" smtClean="0"/>
              <a:t>English</a:t>
            </a:r>
            <a:r>
              <a:rPr lang="nl-NL" dirty="0" smtClean="0"/>
              <a:t> Whisky Company produceert al sinds oktober 2007 een </a:t>
            </a:r>
            <a:r>
              <a:rPr lang="nl-NL" i="1" dirty="0" smtClean="0"/>
              <a:t>spirit</a:t>
            </a:r>
            <a:r>
              <a:rPr lang="nl-NL" dirty="0" smtClean="0"/>
              <a:t> in de nieuwe St. </a:t>
            </a:r>
            <a:r>
              <a:rPr lang="nl-NL" dirty="0" err="1" smtClean="0"/>
              <a:t>George’s</a:t>
            </a:r>
            <a:r>
              <a:rPr lang="nl-NL" dirty="0" smtClean="0"/>
              <a:t> </a:t>
            </a:r>
            <a:r>
              <a:rPr lang="nl-NL" dirty="0" err="1" smtClean="0"/>
              <a:t>distillery</a:t>
            </a:r>
            <a:r>
              <a:rPr lang="nl-NL" dirty="0" smtClean="0"/>
              <a:t> in </a:t>
            </a:r>
            <a:r>
              <a:rPr lang="nl-NL" dirty="0" err="1" smtClean="0"/>
              <a:t>Raudham</a:t>
            </a:r>
            <a:r>
              <a:rPr lang="nl-NL" dirty="0" smtClean="0"/>
              <a:t> nabij de </a:t>
            </a:r>
            <a:r>
              <a:rPr lang="nl-NL" dirty="0" err="1" smtClean="0"/>
              <a:t>Thet</a:t>
            </a:r>
            <a:r>
              <a:rPr lang="nl-NL" dirty="0" smtClean="0"/>
              <a:t> rivier en is de eerste officieel geregistreerde Engelse </a:t>
            </a:r>
            <a:r>
              <a:rPr lang="nl-NL" dirty="0" err="1" smtClean="0"/>
              <a:t>maltwhiskydistilleerderij</a:t>
            </a:r>
            <a:r>
              <a:rPr lang="nl-NL" dirty="0" smtClean="0"/>
              <a:t> sinds meer dan 110 jaar.  </a:t>
            </a:r>
          </a:p>
          <a:p>
            <a:r>
              <a:rPr lang="nl-NL" dirty="0" smtClean="0"/>
              <a:t>In Nederland brengen jeneverproducenten een verbreding van hun aanbod en dragen een steentje bij tot de verdere mondialisering van de whiskyproductie:</a:t>
            </a:r>
          </a:p>
          <a:p>
            <a:r>
              <a:rPr lang="en-US" dirty="0" err="1" smtClean="0"/>
              <a:t>Frysk</a:t>
            </a:r>
            <a:r>
              <a:rPr lang="en-US" dirty="0" smtClean="0"/>
              <a:t> </a:t>
            </a:r>
            <a:r>
              <a:rPr lang="en-US" dirty="0" err="1" smtClean="0"/>
              <a:t>Hynder</a:t>
            </a:r>
            <a:r>
              <a:rPr lang="en-US" dirty="0" smtClean="0"/>
              <a:t> single malt whisky </a:t>
            </a:r>
            <a:r>
              <a:rPr lang="en-US" dirty="0" err="1" smtClean="0"/>
              <a:t>Bolsward</a:t>
            </a:r>
            <a:r>
              <a:rPr lang="en-US" dirty="0" smtClean="0"/>
              <a:t>, Millstone malt whisky </a:t>
            </a:r>
            <a:r>
              <a:rPr lang="en-US" dirty="0" err="1" smtClean="0"/>
              <a:t>Baarle</a:t>
            </a:r>
            <a:r>
              <a:rPr lang="en-US" dirty="0" smtClean="0"/>
              <a:t>-Nassau en </a:t>
            </a:r>
            <a:r>
              <a:rPr lang="en-US" dirty="0" err="1" smtClean="0"/>
              <a:t>Valey</a:t>
            </a:r>
            <a:r>
              <a:rPr lang="en-US" dirty="0" smtClean="0"/>
              <a:t> Single malt Whisky&amp; Single Malt Spirit </a:t>
            </a:r>
            <a:r>
              <a:rPr lang="en-US" dirty="0" err="1" smtClean="0"/>
              <a:t>Leusden</a:t>
            </a:r>
            <a:r>
              <a:rPr lang="en-US" dirty="0" smtClean="0"/>
              <a:t>.</a:t>
            </a:r>
            <a:endParaRPr lang="nl-NL" dirty="0" smtClean="0"/>
          </a:p>
          <a:p>
            <a:r>
              <a:rPr lang="nl-NL" dirty="0" smtClean="0"/>
              <a:t>Volgens een oud Schots gezegde bestaat er geen slechte whisky. Als je er genoeg van drinkt, word je van allemaal dronken.</a:t>
            </a:r>
            <a:endParaRPr lang="nl-NL" dirty="0"/>
          </a:p>
        </p:txBody>
      </p:sp>
    </p:spTree>
  </p:cSld>
  <p:clrMapOvr>
    <a:masterClrMapping/>
  </p:clrMapOvr>
  <p:transition spd="med">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560" y="332656"/>
            <a:ext cx="8153400" cy="990600"/>
          </a:xfrm>
        </p:spPr>
        <p:txBody>
          <a:bodyPr>
            <a:normAutofit fontScale="90000"/>
          </a:bodyPr>
          <a:lstStyle/>
          <a:p>
            <a:r>
              <a:rPr lang="nl-NL" sz="3800" b="1" dirty="0" smtClean="0"/>
              <a:t>Whisky proeven in </a:t>
            </a:r>
            <a:r>
              <a:rPr lang="nl-NL" sz="3800" b="1" dirty="0" err="1" smtClean="0"/>
              <a:t>D’n</a:t>
            </a:r>
            <a:r>
              <a:rPr lang="nl-NL" sz="3800" b="1" dirty="0" smtClean="0"/>
              <a:t> </a:t>
            </a:r>
            <a:r>
              <a:rPr lang="nl-NL" sz="3800" b="1" dirty="0" err="1" smtClean="0"/>
              <a:t>Ingel</a:t>
            </a:r>
            <a:r>
              <a:rPr lang="nl-NL" sz="3800" b="1" dirty="0" smtClean="0"/>
              <a:t> 28 maart 2014</a:t>
            </a:r>
            <a:r>
              <a:rPr lang="nl-NL" b="1" dirty="0" smtClean="0"/>
              <a:t> </a:t>
            </a:r>
            <a:r>
              <a:rPr lang="nl-NL" dirty="0" smtClean="0"/>
              <a:t/>
            </a:r>
            <a:br>
              <a:rPr lang="nl-NL" dirty="0" smtClean="0"/>
            </a:br>
            <a:endParaRPr lang="nl-NL" dirty="0"/>
          </a:p>
        </p:txBody>
      </p:sp>
      <p:sp>
        <p:nvSpPr>
          <p:cNvPr id="3" name="Tijdelijke aanduiding voor inhoud 2"/>
          <p:cNvSpPr>
            <a:spLocks noGrp="1"/>
          </p:cNvSpPr>
          <p:nvPr>
            <p:ph sz="quarter" idx="1"/>
          </p:nvPr>
        </p:nvSpPr>
        <p:spPr/>
        <p:txBody>
          <a:bodyPr>
            <a:normAutofit fontScale="55000" lnSpcReduction="20000"/>
          </a:bodyPr>
          <a:lstStyle/>
          <a:p>
            <a:pPr>
              <a:buNone/>
            </a:pPr>
            <a:r>
              <a:rPr lang="nl-NL" b="1" dirty="0" smtClean="0"/>
              <a:t>Bronnen alle teksten:  </a:t>
            </a:r>
            <a:endParaRPr lang="nl-NL" dirty="0" smtClean="0"/>
          </a:p>
          <a:p>
            <a:pPr lvl="0"/>
            <a:r>
              <a:rPr lang="nl-NL" dirty="0" smtClean="0"/>
              <a:t>1001 whisky’s die je geproefd moet hebben</a:t>
            </a:r>
          </a:p>
          <a:p>
            <a:pPr lvl="0"/>
            <a:r>
              <a:rPr lang="nl-NL" dirty="0" smtClean="0"/>
              <a:t>Single malt en </a:t>
            </a:r>
            <a:r>
              <a:rPr lang="nl-NL" dirty="0" err="1" smtClean="0"/>
              <a:t>blended</a:t>
            </a:r>
            <a:r>
              <a:rPr lang="nl-NL" dirty="0" smtClean="0"/>
              <a:t> whisky</a:t>
            </a:r>
          </a:p>
          <a:p>
            <a:pPr lvl="0"/>
            <a:r>
              <a:rPr lang="nl-NL" dirty="0" smtClean="0"/>
              <a:t>200 klassieke whiskymerken</a:t>
            </a:r>
          </a:p>
          <a:p>
            <a:pPr lvl="0"/>
            <a:r>
              <a:rPr lang="nl-NL" dirty="0" smtClean="0"/>
              <a:t>Whisky puur</a:t>
            </a:r>
          </a:p>
          <a:p>
            <a:pPr lvl="0"/>
            <a:r>
              <a:rPr lang="nl-NL" dirty="0" smtClean="0"/>
              <a:t>Topwhisky’s</a:t>
            </a:r>
          </a:p>
          <a:p>
            <a:pPr lvl="0"/>
            <a:r>
              <a:rPr lang="nl-NL" dirty="0" smtClean="0"/>
              <a:t>De bluffers gids</a:t>
            </a:r>
          </a:p>
          <a:p>
            <a:pPr lvl="0"/>
            <a:r>
              <a:rPr lang="nl-NL" dirty="0" err="1" smtClean="0"/>
              <a:t>Nightcaps</a:t>
            </a:r>
            <a:endParaRPr lang="nl-NL" dirty="0" smtClean="0"/>
          </a:p>
          <a:p>
            <a:pPr lvl="0"/>
            <a:r>
              <a:rPr lang="nl-NL" dirty="0" err="1" smtClean="0"/>
              <a:t>Wikipedia</a:t>
            </a:r>
            <a:r>
              <a:rPr lang="nl-NL" dirty="0" smtClean="0"/>
              <a:t/>
            </a:r>
            <a:br>
              <a:rPr lang="nl-NL" dirty="0" smtClean="0"/>
            </a:br>
            <a:endParaRPr lang="nl-NL" dirty="0" smtClean="0"/>
          </a:p>
          <a:p>
            <a:pPr>
              <a:buNone/>
            </a:pPr>
            <a:r>
              <a:rPr lang="en-US" b="1" dirty="0" smtClean="0"/>
              <a:t>Music</a:t>
            </a:r>
            <a:r>
              <a:rPr lang="en-US" b="1" dirty="0" smtClean="0"/>
              <a:t>:</a:t>
            </a:r>
            <a:endParaRPr lang="nl-NL" dirty="0" smtClean="0"/>
          </a:p>
          <a:p>
            <a:r>
              <a:rPr lang="en-US" dirty="0" smtClean="0"/>
              <a:t>Neil Young</a:t>
            </a:r>
            <a:endParaRPr lang="nl-NL" dirty="0" smtClean="0"/>
          </a:p>
          <a:p>
            <a:r>
              <a:rPr lang="en-US" dirty="0" smtClean="0"/>
              <a:t>Bill Callahan</a:t>
            </a:r>
            <a:endParaRPr lang="nl-NL" dirty="0" smtClean="0"/>
          </a:p>
          <a:p>
            <a:r>
              <a:rPr lang="en-US" dirty="0" smtClean="0"/>
              <a:t>Van Morrison</a:t>
            </a:r>
            <a:endParaRPr lang="nl-NL" dirty="0" smtClean="0"/>
          </a:p>
          <a:p>
            <a:r>
              <a:rPr lang="en-US" dirty="0" smtClean="0"/>
              <a:t>Mark </a:t>
            </a:r>
            <a:r>
              <a:rPr lang="en-US" dirty="0" err="1" smtClean="0"/>
              <a:t>Knopfler</a:t>
            </a:r>
            <a:endParaRPr lang="nl-NL" dirty="0" smtClean="0"/>
          </a:p>
          <a:p>
            <a:pPr lvl="0"/>
            <a:endParaRPr lang="nl-NL" dirty="0" smtClean="0"/>
          </a:p>
          <a:p>
            <a:endParaRPr lang="nl-NL" dirty="0"/>
          </a:p>
        </p:txBody>
      </p:sp>
    </p:spTree>
  </p:cSld>
  <p:clrMapOvr>
    <a:masterClrMapping/>
  </p:clrMapOvr>
  <p:transition spd="med">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Productieproces van whisky</a:t>
            </a:r>
            <a:r>
              <a:rPr lang="nl-NL" dirty="0" smtClean="0"/>
              <a:t/>
            </a:r>
            <a:br>
              <a:rPr lang="nl-NL" dirty="0" smtClean="0"/>
            </a:br>
            <a:endParaRPr lang="nl-NL" dirty="0"/>
          </a:p>
        </p:txBody>
      </p:sp>
      <p:sp>
        <p:nvSpPr>
          <p:cNvPr id="3" name="Tijdelijke aanduiding voor inhoud 2"/>
          <p:cNvSpPr>
            <a:spLocks noGrp="1"/>
          </p:cNvSpPr>
          <p:nvPr>
            <p:ph sz="quarter" idx="1"/>
          </p:nvPr>
        </p:nvSpPr>
        <p:spPr/>
        <p:txBody>
          <a:bodyPr>
            <a:normAutofit fontScale="47500" lnSpcReduction="20000"/>
          </a:bodyPr>
          <a:lstStyle/>
          <a:p>
            <a:r>
              <a:rPr lang="nl-NL" dirty="0" smtClean="0"/>
              <a:t>Het productieproces van whisky kent verschillende stappen. Het proces begint met het bevochtigen van </a:t>
            </a:r>
            <a:r>
              <a:rPr lang="nl-NL" u="sng" dirty="0" smtClean="0">
                <a:hlinkClick r:id="rId3" tooltip="Gerst"/>
              </a:rPr>
              <a:t>gerst</a:t>
            </a:r>
            <a:r>
              <a:rPr lang="nl-NL" dirty="0" smtClean="0"/>
              <a:t> waardoor de gerst zal ontkiemen tot mout. Dit heet </a:t>
            </a:r>
            <a:r>
              <a:rPr lang="nl-NL" i="1" dirty="0" smtClean="0"/>
              <a:t>mouten</a:t>
            </a:r>
            <a:r>
              <a:rPr lang="nl-NL" dirty="0" smtClean="0"/>
              <a:t> of </a:t>
            </a:r>
            <a:r>
              <a:rPr lang="nl-NL" dirty="0" err="1" smtClean="0"/>
              <a:t>malting</a:t>
            </a:r>
            <a:r>
              <a:rPr lang="nl-NL" dirty="0" smtClean="0"/>
              <a:t>. </a:t>
            </a:r>
            <a:endParaRPr lang="nl-NL" dirty="0" smtClean="0"/>
          </a:p>
          <a:p>
            <a:r>
              <a:rPr lang="nl-NL" dirty="0" smtClean="0"/>
              <a:t>Daarna </a:t>
            </a:r>
            <a:r>
              <a:rPr lang="nl-NL" dirty="0" smtClean="0"/>
              <a:t>worden de moutkorrels boven een open vuur, of met hete lucht gedroogd, het </a:t>
            </a:r>
            <a:r>
              <a:rPr lang="nl-NL" i="1" u="sng" dirty="0" smtClean="0">
                <a:hlinkClick r:id="rId4" tooltip="Eesten"/>
              </a:rPr>
              <a:t>eesten</a:t>
            </a:r>
            <a:r>
              <a:rPr lang="nl-NL" dirty="0" smtClean="0"/>
              <a:t> of </a:t>
            </a:r>
            <a:r>
              <a:rPr lang="nl-NL" dirty="0" err="1" smtClean="0"/>
              <a:t>kilning</a:t>
            </a:r>
            <a:r>
              <a:rPr lang="nl-NL" dirty="0" smtClean="0"/>
              <a:t>. Dit deel van het proces heeft grote invloed op de uiteindelijke smaak van een whisky aangezien de rookgeur diep doordringt in de moutkorrels. </a:t>
            </a:r>
            <a:endParaRPr lang="nl-NL" dirty="0" smtClean="0"/>
          </a:p>
          <a:p>
            <a:r>
              <a:rPr lang="nl-NL" dirty="0" smtClean="0"/>
              <a:t>De </a:t>
            </a:r>
            <a:r>
              <a:rPr lang="nl-NL" dirty="0" smtClean="0"/>
              <a:t>voor het vuur gebruikte brandstof kan bijvoorbeeld wel of geen </a:t>
            </a:r>
            <a:r>
              <a:rPr lang="nl-NL" u="sng" dirty="0" smtClean="0">
                <a:hlinkClick r:id="rId5" tooltip="Turf (brandstof)"/>
              </a:rPr>
              <a:t>turf</a:t>
            </a:r>
            <a:r>
              <a:rPr lang="nl-NL" dirty="0" smtClean="0"/>
              <a:t> bevatten. Daarna, tijdens het </a:t>
            </a:r>
            <a:r>
              <a:rPr lang="nl-NL" i="1" dirty="0" err="1" smtClean="0"/>
              <a:t>mashen</a:t>
            </a:r>
            <a:r>
              <a:rPr lang="nl-NL" dirty="0" smtClean="0"/>
              <a:t> worden de gedroogde korrels fijngemalen en wordt er vervolgens water aan toegevoegd. </a:t>
            </a:r>
            <a:endParaRPr lang="nl-NL" dirty="0" smtClean="0"/>
          </a:p>
          <a:p>
            <a:r>
              <a:rPr lang="nl-NL" dirty="0" smtClean="0"/>
              <a:t>In </a:t>
            </a:r>
            <a:r>
              <a:rPr lang="nl-NL" dirty="0" smtClean="0"/>
              <a:t>het ontstane moutbeslag zal het </a:t>
            </a:r>
            <a:r>
              <a:rPr lang="nl-NL" u="sng" dirty="0" smtClean="0">
                <a:hlinkClick r:id="rId6" tooltip="Zetmeel"/>
              </a:rPr>
              <a:t>zetmeel</a:t>
            </a:r>
            <a:r>
              <a:rPr lang="nl-NL" dirty="0" smtClean="0"/>
              <a:t> na verloop van tijd omgezet worden in </a:t>
            </a:r>
            <a:r>
              <a:rPr lang="nl-NL" u="sng" dirty="0" smtClean="0">
                <a:hlinkClick r:id="rId7" tooltip="Maltose"/>
              </a:rPr>
              <a:t>suikers</a:t>
            </a:r>
            <a:r>
              <a:rPr lang="nl-NL" dirty="0" smtClean="0"/>
              <a:t>. </a:t>
            </a:r>
            <a:endParaRPr lang="nl-NL" dirty="0" smtClean="0"/>
          </a:p>
          <a:p>
            <a:r>
              <a:rPr lang="nl-NL" dirty="0" smtClean="0"/>
              <a:t>De </a:t>
            </a:r>
            <a:r>
              <a:rPr lang="nl-NL" dirty="0" smtClean="0"/>
              <a:t>volgende belangrijke stap in het proces is het gisten (</a:t>
            </a:r>
            <a:r>
              <a:rPr lang="nl-NL" dirty="0" err="1" smtClean="0"/>
              <a:t>fermentation</a:t>
            </a:r>
            <a:r>
              <a:rPr lang="nl-NL" dirty="0" smtClean="0"/>
              <a:t>) van de suikers. Hierdoor ontstaat de alcohol in het moutbeslag. De drank die ontstaat wordt </a:t>
            </a:r>
            <a:r>
              <a:rPr lang="nl-NL" u="sng" dirty="0" err="1" smtClean="0">
                <a:hlinkClick r:id="rId8" tooltip="Wort (bierbrouwerij)"/>
              </a:rPr>
              <a:t>wort</a:t>
            </a:r>
            <a:r>
              <a:rPr lang="nl-NL" dirty="0" smtClean="0"/>
              <a:t> of '</a:t>
            </a:r>
            <a:r>
              <a:rPr lang="nl-NL" dirty="0" err="1" smtClean="0"/>
              <a:t>wash</a:t>
            </a:r>
            <a:r>
              <a:rPr lang="nl-NL" dirty="0" smtClean="0"/>
              <a:t>' genoemd. Het alcoholpercentage is dan echter nog niet veel hoger dan in </a:t>
            </a:r>
            <a:r>
              <a:rPr lang="nl-NL" u="sng" dirty="0" smtClean="0">
                <a:hlinkClick r:id="rId9" tooltip="Bier"/>
              </a:rPr>
              <a:t>bier</a:t>
            </a:r>
            <a:r>
              <a:rPr lang="nl-NL" dirty="0" smtClean="0"/>
              <a:t> en bedraagt ongeveer 7 tot 8 </a:t>
            </a:r>
            <a:r>
              <a:rPr lang="nl-NL" u="sng" dirty="0" smtClean="0">
                <a:hlinkClick r:id="rId10" tooltip="Volumeprocent"/>
              </a:rPr>
              <a:t>volumeprocent</a:t>
            </a:r>
            <a:r>
              <a:rPr lang="nl-NL" dirty="0" smtClean="0"/>
              <a:t>. </a:t>
            </a:r>
            <a:endParaRPr lang="nl-NL" dirty="0" smtClean="0"/>
          </a:p>
          <a:p>
            <a:r>
              <a:rPr lang="nl-NL" dirty="0" smtClean="0"/>
              <a:t>De </a:t>
            </a:r>
            <a:r>
              <a:rPr lang="nl-NL" dirty="0" smtClean="0"/>
              <a:t>laatste stap in het productieproces van whisky is het </a:t>
            </a:r>
            <a:r>
              <a:rPr lang="nl-NL" i="1" dirty="0" smtClean="0"/>
              <a:t>distilleren</a:t>
            </a:r>
            <a:r>
              <a:rPr lang="nl-NL" dirty="0" smtClean="0"/>
              <a:t> (</a:t>
            </a:r>
            <a:r>
              <a:rPr lang="nl-NL" dirty="0" err="1" smtClean="0"/>
              <a:t>distillation</a:t>
            </a:r>
            <a:r>
              <a:rPr lang="nl-NL" dirty="0" smtClean="0"/>
              <a:t>). Hierbij wordt de </a:t>
            </a:r>
            <a:r>
              <a:rPr lang="nl-NL" dirty="0" err="1" smtClean="0"/>
              <a:t>wash</a:t>
            </a:r>
            <a:r>
              <a:rPr lang="nl-NL" dirty="0" smtClean="0"/>
              <a:t> in een koperen potketel (</a:t>
            </a:r>
            <a:r>
              <a:rPr lang="nl-NL" dirty="0" err="1" smtClean="0"/>
              <a:t>wash</a:t>
            </a:r>
            <a:r>
              <a:rPr lang="nl-NL" dirty="0" smtClean="0"/>
              <a:t> </a:t>
            </a:r>
            <a:r>
              <a:rPr lang="nl-NL" dirty="0" err="1" smtClean="0"/>
              <a:t>still</a:t>
            </a:r>
            <a:r>
              <a:rPr lang="nl-NL" dirty="0" smtClean="0"/>
              <a:t>) of roestvast stalen kolomketel verhit tot boven het kookpunt van alcohol. De verdampte alcohol wordt gekoeld en opgevangen waardoor deze een hoger alcoholpercentage heeft dan de </a:t>
            </a:r>
            <a:r>
              <a:rPr lang="nl-NL" dirty="0" err="1" smtClean="0"/>
              <a:t>wash</a:t>
            </a:r>
            <a:r>
              <a:rPr lang="nl-NL" dirty="0" smtClean="0"/>
              <a:t>. </a:t>
            </a:r>
            <a:endParaRPr lang="nl-NL" dirty="0" smtClean="0"/>
          </a:p>
          <a:p>
            <a:r>
              <a:rPr lang="nl-NL" dirty="0" smtClean="0"/>
              <a:t>Dit </a:t>
            </a:r>
            <a:r>
              <a:rPr lang="nl-NL" dirty="0" smtClean="0"/>
              <a:t>distilleren wordt herhaald in een kleinere koperen potketel, de spirit </a:t>
            </a:r>
            <a:r>
              <a:rPr lang="nl-NL" dirty="0" err="1" smtClean="0"/>
              <a:t>still</a:t>
            </a:r>
            <a:r>
              <a:rPr lang="nl-NL" dirty="0" smtClean="0"/>
              <a:t>, waarna de dan ontstane whisky (spirit) in </a:t>
            </a:r>
            <a:r>
              <a:rPr lang="nl-NL" u="sng" dirty="0" smtClean="0">
                <a:hlinkClick r:id="rId11" tooltip="Eik"/>
              </a:rPr>
              <a:t>eikenhouten</a:t>
            </a:r>
            <a:r>
              <a:rPr lang="nl-NL" dirty="0" smtClean="0"/>
              <a:t> vaten wordt opgeslagen om te rijpen. Naast het eesten zijn ook de ketels en vaten van grote invloed op de smaak en het karakter van de whisky. Een minimale rijpingstijd voor een whisky is 3 jaar en 1 dag (volgens de Engelse wet, daarvoor heet het nog </a:t>
            </a:r>
            <a:r>
              <a:rPr lang="nl-NL" dirty="0" err="1" smtClean="0"/>
              <a:t>new</a:t>
            </a:r>
            <a:r>
              <a:rPr lang="nl-NL" dirty="0" smtClean="0"/>
              <a:t> </a:t>
            </a:r>
            <a:r>
              <a:rPr lang="nl-NL" dirty="0" err="1" smtClean="0"/>
              <a:t>make</a:t>
            </a:r>
            <a:r>
              <a:rPr lang="nl-NL" dirty="0" smtClean="0"/>
              <a:t> spirit), maar vele whiskysoorten worden veel langer opgeslagen in de houten vaten. Een goede whisky kan wel 30 jaar opgeslagen worden voordat deze uiteindelijk gebotteld wordt en in de winkel komt te staan</a:t>
            </a:r>
            <a:r>
              <a:rPr lang="nl-NL" dirty="0" smtClean="0"/>
              <a:t>.</a:t>
            </a:r>
          </a:p>
          <a:p>
            <a:r>
              <a:rPr lang="nl-NL" dirty="0" smtClean="0"/>
              <a:t>Bron: </a:t>
            </a:r>
            <a:r>
              <a:rPr lang="nl-NL" dirty="0" smtClean="0">
                <a:hlinkClick r:id="rId12"/>
              </a:rPr>
              <a:t>http://</a:t>
            </a:r>
            <a:r>
              <a:rPr lang="nl-NL" dirty="0" smtClean="0">
                <a:hlinkClick r:id="rId12"/>
              </a:rPr>
              <a:t>nl.wikipedia.org/wiki/Whisky</a:t>
            </a:r>
            <a:r>
              <a:rPr lang="nl-NL" dirty="0" smtClean="0"/>
              <a:t> </a:t>
            </a:r>
            <a:endParaRPr lang="nl-NL" dirty="0" smtClean="0"/>
          </a:p>
          <a:p>
            <a:endParaRPr lang="nl-NL" dirty="0"/>
          </a:p>
        </p:txBody>
      </p:sp>
    </p:spTree>
  </p:cSld>
  <p:clrMapOvr>
    <a:masterClrMapping/>
  </p:clrMapOvr>
  <p:transition spd="med">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Canadese whisky</a:t>
            </a:r>
            <a:r>
              <a:rPr lang="nl-NL" dirty="0" smtClean="0"/>
              <a:t/>
            </a:r>
            <a:br>
              <a:rPr lang="nl-NL" dirty="0" smtClean="0"/>
            </a:br>
            <a:endParaRPr lang="nl-NL" dirty="0"/>
          </a:p>
        </p:txBody>
      </p:sp>
      <p:sp>
        <p:nvSpPr>
          <p:cNvPr id="3" name="Tijdelijke aanduiding voor inhoud 2"/>
          <p:cNvSpPr>
            <a:spLocks noGrp="1"/>
          </p:cNvSpPr>
          <p:nvPr>
            <p:ph sz="quarter" idx="1"/>
          </p:nvPr>
        </p:nvSpPr>
        <p:spPr/>
        <p:txBody>
          <a:bodyPr>
            <a:normAutofit/>
          </a:bodyPr>
          <a:lstStyle/>
          <a:p>
            <a:r>
              <a:rPr lang="nl-NL" sz="1400" dirty="0" smtClean="0"/>
              <a:t>Halverwege de 19</a:t>
            </a:r>
            <a:r>
              <a:rPr lang="nl-NL" sz="1400" baseline="30000" dirty="0" smtClean="0"/>
              <a:t>e</a:t>
            </a:r>
            <a:r>
              <a:rPr lang="nl-NL" sz="1400" dirty="0" smtClean="0"/>
              <a:t> eeuw waren er maar liefst 200 distilleerderijen in Canada. Momenteel zijn er nog slechts 10 distilleerderijen  die de typische Canadese whisky produceren, waarbij de </a:t>
            </a:r>
            <a:r>
              <a:rPr lang="nl-NL" sz="1400" dirty="0" err="1" smtClean="0"/>
              <a:t>rey</a:t>
            </a:r>
            <a:r>
              <a:rPr lang="nl-NL" sz="1400" dirty="0" smtClean="0"/>
              <a:t> (rogge) whisky gewoonlijk wordt versneden (</a:t>
            </a:r>
            <a:r>
              <a:rPr lang="nl-NL" sz="1400" dirty="0" err="1" smtClean="0"/>
              <a:t>blends</a:t>
            </a:r>
            <a:r>
              <a:rPr lang="nl-NL" sz="1400" dirty="0" smtClean="0"/>
              <a:t>) met relatief neutrale whisky. </a:t>
            </a:r>
          </a:p>
          <a:p>
            <a:r>
              <a:rPr lang="nl-NL" sz="1400" dirty="0" smtClean="0"/>
              <a:t>Canadese whisky dient in Canada te worden gemaakt en tenminste 3 jaar rijpen in houten vaten met een inhoud niet groter dan 700 liter. De whisky dient minimaal een alcohol percentage van 40% te bedragen. Canadese whisky onderscheidt zich van bourbon en scotch. </a:t>
            </a:r>
            <a:endParaRPr lang="nl-NL" sz="1400" dirty="0" smtClean="0"/>
          </a:p>
          <a:p>
            <a:r>
              <a:rPr lang="nl-NL" sz="1400" dirty="0" smtClean="0"/>
              <a:t>Canadese </a:t>
            </a:r>
            <a:r>
              <a:rPr lang="nl-NL" sz="1400" dirty="0" smtClean="0"/>
              <a:t>whisky is lichter van smaak en de rogge zorgt voor een kruidige noot. Vaker wordt ook karamel toegevoegd als extra smaakstof. </a:t>
            </a:r>
            <a:endParaRPr lang="nl-NL" sz="1400" dirty="0" smtClean="0"/>
          </a:p>
          <a:p>
            <a:r>
              <a:rPr lang="nl-NL" sz="1400" dirty="0" smtClean="0"/>
              <a:t>Canada </a:t>
            </a:r>
            <a:r>
              <a:rPr lang="nl-NL" sz="1400" dirty="0" smtClean="0"/>
              <a:t>is de 3</a:t>
            </a:r>
            <a:r>
              <a:rPr lang="nl-NL" sz="1400" baseline="30000" dirty="0" smtClean="0"/>
              <a:t>e</a:t>
            </a:r>
            <a:r>
              <a:rPr lang="nl-NL" sz="1400" dirty="0" smtClean="0"/>
              <a:t> grootste whiskyproducent ter wereld met rond  de 200 miljoen flessen per jaar. </a:t>
            </a:r>
            <a:endParaRPr lang="nl-NL" sz="1400" dirty="0" smtClean="0"/>
          </a:p>
          <a:p>
            <a:r>
              <a:rPr lang="nl-NL" sz="1400" dirty="0" smtClean="0"/>
              <a:t>In </a:t>
            </a:r>
            <a:r>
              <a:rPr lang="nl-NL" sz="1400" dirty="0" smtClean="0"/>
              <a:t>1918 gold in Canada een alcoholverbod. Nog het zelfde jaar zag de regering in dat dit zinloos was en hief de drooglegging op. Mede omdat men zag aankomen dat in de V.S. een algemene drooglegging eraan zat te komen (17 januari 1920) en men de eigen producenten niet wilde dwarsbomen. Canada kon goede whisky leveren aan Amerikaanse smokkelaars en de whisky verkreeg een uitstekende naam. Sinds het einde van de drooglegging in 1933 is het gebruik van Canadese whisky nog steeds de onomstreden nummer één in de V.S. </a:t>
            </a:r>
          </a:p>
          <a:p>
            <a:endParaRPr lang="nl-NL" dirty="0"/>
          </a:p>
        </p:txBody>
      </p:sp>
    </p:spTree>
  </p:cSld>
  <p:clrMapOvr>
    <a:masterClrMapping/>
  </p:clrMapOvr>
  <p:transition spd="med">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smtClean="0"/>
              <a:t>Seagram</a:t>
            </a:r>
            <a:r>
              <a:rPr lang="nl-NL" b="1" dirty="0" smtClean="0"/>
              <a:t> VO (</a:t>
            </a:r>
            <a:r>
              <a:rPr lang="nl-NL" b="1" dirty="0" err="1" smtClean="0"/>
              <a:t>Quebec</a:t>
            </a:r>
            <a:r>
              <a:rPr lang="nl-NL" b="1" dirty="0" smtClean="0"/>
              <a:t>, Canada)</a:t>
            </a:r>
            <a:endParaRPr lang="nl-NL" dirty="0"/>
          </a:p>
        </p:txBody>
      </p:sp>
      <p:sp>
        <p:nvSpPr>
          <p:cNvPr id="3" name="Tijdelijke aanduiding voor inhoud 2"/>
          <p:cNvSpPr>
            <a:spLocks noGrp="1"/>
          </p:cNvSpPr>
          <p:nvPr>
            <p:ph sz="quarter" idx="1"/>
          </p:nvPr>
        </p:nvSpPr>
        <p:spPr/>
        <p:txBody>
          <a:bodyPr>
            <a:normAutofit/>
          </a:bodyPr>
          <a:lstStyle/>
          <a:p>
            <a:r>
              <a:rPr lang="nl-NL" sz="1400" dirty="0" smtClean="0"/>
              <a:t>Joseph </a:t>
            </a:r>
            <a:r>
              <a:rPr lang="nl-NL" sz="1400" dirty="0" err="1" smtClean="0"/>
              <a:t>Seagram</a:t>
            </a:r>
            <a:r>
              <a:rPr lang="nl-NL" sz="1400" dirty="0" smtClean="0"/>
              <a:t> werd eigenaar van een distilleerderij in Waterloo, </a:t>
            </a:r>
            <a:r>
              <a:rPr lang="nl-NL" sz="1400" dirty="0" smtClean="0"/>
              <a:t/>
            </a:r>
            <a:br>
              <a:rPr lang="nl-NL" sz="1400" dirty="0" smtClean="0"/>
            </a:br>
            <a:r>
              <a:rPr lang="nl-NL" sz="1400" dirty="0" err="1" smtClean="0"/>
              <a:t>Ontario</a:t>
            </a:r>
            <a:r>
              <a:rPr lang="nl-NL" sz="1400" dirty="0" smtClean="0"/>
              <a:t> </a:t>
            </a:r>
            <a:r>
              <a:rPr lang="nl-NL" sz="1400" dirty="0" smtClean="0"/>
              <a:t>omdat hij met de zus van de eigenaar getrouwd was, </a:t>
            </a:r>
            <a:r>
              <a:rPr lang="nl-NL" sz="1400" dirty="0" smtClean="0"/>
              <a:t/>
            </a:r>
            <a:br>
              <a:rPr lang="nl-NL" sz="1400" dirty="0" smtClean="0"/>
            </a:br>
            <a:r>
              <a:rPr lang="nl-NL" sz="1400" dirty="0" smtClean="0"/>
              <a:t>zodat </a:t>
            </a:r>
            <a:r>
              <a:rPr lang="nl-NL" sz="1400" dirty="0" smtClean="0"/>
              <a:t>hij bij verkoop van de distilleerderij als eerste hiervoor </a:t>
            </a:r>
            <a:r>
              <a:rPr lang="nl-NL" sz="1400" dirty="0" smtClean="0"/>
              <a:t/>
            </a:r>
            <a:br>
              <a:rPr lang="nl-NL" sz="1400" dirty="0" smtClean="0"/>
            </a:br>
            <a:r>
              <a:rPr lang="nl-NL" sz="1400" dirty="0" smtClean="0"/>
              <a:t>de </a:t>
            </a:r>
            <a:r>
              <a:rPr lang="nl-NL" sz="1400" dirty="0" smtClean="0"/>
              <a:t>gelegenheid kreeg. </a:t>
            </a:r>
            <a:endParaRPr lang="nl-NL" sz="1400" dirty="0" smtClean="0"/>
          </a:p>
          <a:p>
            <a:r>
              <a:rPr lang="nl-NL" sz="1400" dirty="0" smtClean="0"/>
              <a:t>Voor </a:t>
            </a:r>
            <a:r>
              <a:rPr lang="nl-NL" sz="1400" dirty="0" smtClean="0"/>
              <a:t>het huwelijk van zijn zoon in 1913 werd een speciale </a:t>
            </a:r>
            <a:r>
              <a:rPr lang="nl-NL" sz="1400" dirty="0" err="1" smtClean="0"/>
              <a:t>Seagram</a:t>
            </a:r>
            <a:r>
              <a:rPr lang="nl-NL" sz="1400" dirty="0" smtClean="0"/>
              <a:t> gemaakt </a:t>
            </a:r>
            <a:r>
              <a:rPr lang="nl-NL" sz="1400" dirty="0" smtClean="0"/>
              <a:t/>
            </a:r>
            <a:br>
              <a:rPr lang="nl-NL" sz="1400" dirty="0" smtClean="0"/>
            </a:br>
            <a:r>
              <a:rPr lang="nl-NL" sz="1400" dirty="0" smtClean="0"/>
              <a:t>met </a:t>
            </a:r>
            <a:r>
              <a:rPr lang="nl-NL" sz="1400" dirty="0" smtClean="0"/>
              <a:t>de toevoeging VO. Hetgeen staat voor ofwel </a:t>
            </a:r>
            <a:r>
              <a:rPr lang="nl-NL" sz="1400" dirty="0" err="1" smtClean="0"/>
              <a:t>very</a:t>
            </a:r>
            <a:r>
              <a:rPr lang="nl-NL" sz="1400" dirty="0" smtClean="0"/>
              <a:t> </a:t>
            </a:r>
            <a:r>
              <a:rPr lang="nl-NL" sz="1400" dirty="0" err="1" smtClean="0"/>
              <a:t>old</a:t>
            </a:r>
            <a:r>
              <a:rPr lang="nl-NL" sz="1400" dirty="0" smtClean="0"/>
              <a:t> of </a:t>
            </a:r>
            <a:r>
              <a:rPr lang="nl-NL" sz="1400" dirty="0" err="1" smtClean="0"/>
              <a:t>very</a:t>
            </a:r>
            <a:r>
              <a:rPr lang="nl-NL" sz="1400" dirty="0" smtClean="0"/>
              <a:t> </a:t>
            </a:r>
            <a:r>
              <a:rPr lang="nl-NL" sz="1400" dirty="0" err="1" smtClean="0"/>
              <a:t>own</a:t>
            </a:r>
            <a:r>
              <a:rPr lang="nl-NL" sz="1400" dirty="0" smtClean="0"/>
              <a:t>. </a:t>
            </a:r>
            <a:endParaRPr lang="nl-NL" sz="1400" dirty="0" smtClean="0"/>
          </a:p>
          <a:p>
            <a:r>
              <a:rPr lang="nl-NL" sz="1400" dirty="0" smtClean="0"/>
              <a:t>De </a:t>
            </a:r>
            <a:r>
              <a:rPr lang="nl-NL" sz="1400" dirty="0" smtClean="0"/>
              <a:t>Waterloo distilleerderij werd de hoeksteen van een van de grootste </a:t>
            </a:r>
            <a:r>
              <a:rPr lang="nl-NL" sz="1400" dirty="0" smtClean="0"/>
              <a:t/>
            </a:r>
            <a:br>
              <a:rPr lang="nl-NL" sz="1400" dirty="0" smtClean="0"/>
            </a:br>
            <a:r>
              <a:rPr lang="nl-NL" sz="1400" dirty="0" smtClean="0"/>
              <a:t>distilleerderijbedrijven </a:t>
            </a:r>
            <a:r>
              <a:rPr lang="nl-NL" sz="1400" dirty="0" smtClean="0"/>
              <a:t>ter wereld met VO als vooraanstaand merk. </a:t>
            </a:r>
            <a:endParaRPr lang="nl-NL" sz="1400" dirty="0" smtClean="0"/>
          </a:p>
          <a:p>
            <a:r>
              <a:rPr lang="nl-NL" sz="1400" dirty="0" smtClean="0"/>
              <a:t>De </a:t>
            </a:r>
            <a:r>
              <a:rPr lang="nl-NL" sz="1400" dirty="0" smtClean="0"/>
              <a:t>productie van VO werd verplaatst wegens veroudering naar </a:t>
            </a:r>
            <a:r>
              <a:rPr lang="nl-NL" sz="1400" dirty="0" err="1" smtClean="0"/>
              <a:t>Gimli</a:t>
            </a:r>
            <a:r>
              <a:rPr lang="nl-NL" sz="1400" dirty="0" smtClean="0"/>
              <a:t> (</a:t>
            </a:r>
            <a:r>
              <a:rPr lang="nl-NL" sz="1400" dirty="0" err="1" smtClean="0"/>
              <a:t>Manitoba</a:t>
            </a:r>
            <a:r>
              <a:rPr lang="nl-NL" sz="1400" dirty="0" smtClean="0"/>
              <a:t>). </a:t>
            </a:r>
            <a:endParaRPr lang="nl-NL" sz="1400" dirty="0" smtClean="0"/>
          </a:p>
          <a:p>
            <a:r>
              <a:rPr lang="nl-NL" sz="1400" dirty="0" err="1" smtClean="0"/>
              <a:t>Gimli</a:t>
            </a:r>
            <a:r>
              <a:rPr lang="nl-NL" sz="1400" dirty="0" smtClean="0"/>
              <a:t> </a:t>
            </a:r>
            <a:r>
              <a:rPr lang="nl-NL" sz="1400" dirty="0" smtClean="0"/>
              <a:t>werd  later weer  aan Diageo in </a:t>
            </a:r>
            <a:r>
              <a:rPr lang="nl-NL" sz="1400" dirty="0" err="1" smtClean="0"/>
              <a:t>Valleyfield</a:t>
            </a:r>
            <a:r>
              <a:rPr lang="nl-NL" sz="1400" dirty="0" smtClean="0"/>
              <a:t> verkocht waar </a:t>
            </a:r>
            <a:r>
              <a:rPr lang="nl-NL" sz="1400" dirty="0" err="1" smtClean="0"/>
              <a:t>Seagram</a:t>
            </a:r>
            <a:r>
              <a:rPr lang="nl-NL" sz="1400" dirty="0" smtClean="0"/>
              <a:t> VO </a:t>
            </a:r>
            <a:r>
              <a:rPr lang="nl-NL" sz="1400" dirty="0" smtClean="0"/>
              <a:t/>
            </a:r>
            <a:br>
              <a:rPr lang="nl-NL" sz="1400" dirty="0" smtClean="0"/>
            </a:br>
            <a:r>
              <a:rPr lang="nl-NL" sz="1400" dirty="0" smtClean="0"/>
              <a:t>tegenwoordig </a:t>
            </a:r>
            <a:r>
              <a:rPr lang="nl-NL" sz="1400" dirty="0" smtClean="0"/>
              <a:t>gemaakt wordt.  De oorspronkelijke distilleerderij bestaat niet meer.</a:t>
            </a:r>
          </a:p>
          <a:p>
            <a:r>
              <a:rPr lang="nl-NL" sz="1400" dirty="0" err="1" smtClean="0"/>
              <a:t>Seagram</a:t>
            </a:r>
            <a:r>
              <a:rPr lang="nl-NL" sz="1400" dirty="0" smtClean="0"/>
              <a:t> VO is een </a:t>
            </a:r>
            <a:r>
              <a:rPr lang="nl-NL" sz="1400" dirty="0" err="1" smtClean="0"/>
              <a:t>blend</a:t>
            </a:r>
            <a:r>
              <a:rPr lang="nl-NL" sz="1400" dirty="0" smtClean="0"/>
              <a:t> whisky (40%)</a:t>
            </a:r>
          </a:p>
          <a:p>
            <a:endParaRPr lang="nl-NL" dirty="0"/>
          </a:p>
        </p:txBody>
      </p:sp>
      <p:pic>
        <p:nvPicPr>
          <p:cNvPr id="7" name="Afbeelding 6" descr="Seagram's Canadian Whisky 1.jpg"/>
          <p:cNvPicPr>
            <a:picLocks noChangeAspect="1"/>
          </p:cNvPicPr>
          <p:nvPr/>
        </p:nvPicPr>
        <p:blipFill>
          <a:blip r:embed="rId3" cstate="print"/>
          <a:stretch>
            <a:fillRect/>
          </a:stretch>
        </p:blipFill>
        <p:spPr>
          <a:xfrm>
            <a:off x="7049328" y="1772816"/>
            <a:ext cx="1915160" cy="2555240"/>
          </a:xfrm>
          <a:prstGeom prst="rect">
            <a:avLst/>
          </a:prstGeom>
        </p:spPr>
      </p:pic>
    </p:spTree>
  </p:cSld>
  <p:clrMapOvr>
    <a:masterClrMapping/>
  </p:clrMapOvr>
  <p:transition spd="med">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smtClean="0"/>
              <a:t>Seagram</a:t>
            </a:r>
            <a:r>
              <a:rPr lang="nl-NL" b="1" dirty="0" smtClean="0"/>
              <a:t> VO (</a:t>
            </a:r>
            <a:r>
              <a:rPr lang="nl-NL" b="1" dirty="0" err="1" smtClean="0"/>
              <a:t>Quebec</a:t>
            </a:r>
            <a:r>
              <a:rPr lang="nl-NL" b="1" dirty="0" smtClean="0"/>
              <a:t>, Canada)</a:t>
            </a:r>
            <a:endParaRPr lang="nl-NL" dirty="0"/>
          </a:p>
        </p:txBody>
      </p:sp>
      <p:sp>
        <p:nvSpPr>
          <p:cNvPr id="3" name="Tijdelijke aanduiding voor inhoud 2"/>
          <p:cNvSpPr>
            <a:spLocks noGrp="1"/>
          </p:cNvSpPr>
          <p:nvPr>
            <p:ph sz="quarter" idx="1"/>
          </p:nvPr>
        </p:nvSpPr>
        <p:spPr>
          <a:xfrm>
            <a:off x="612648" y="1600200"/>
            <a:ext cx="4103368" cy="4495800"/>
          </a:xfrm>
        </p:spPr>
        <p:txBody>
          <a:bodyPr>
            <a:normAutofit/>
          </a:bodyPr>
          <a:lstStyle/>
          <a:p>
            <a:r>
              <a:rPr lang="nl-NL" sz="1400" b="1" dirty="0" smtClean="0"/>
              <a:t>Proefnotities:</a:t>
            </a:r>
            <a:r>
              <a:rPr lang="nl-NL" sz="1400" dirty="0" smtClean="0"/>
              <a:t> </a:t>
            </a:r>
            <a:r>
              <a:rPr lang="nl-NL" sz="1400" b="1" dirty="0" smtClean="0"/>
              <a:t>Typische roggespecerijen met wat bloemen. Gronderig, fruitig, met harde witte ceder, waterplanten en pittige peper. Karamel, </a:t>
            </a:r>
            <a:r>
              <a:rPr lang="nl-NL" sz="1400" b="1" dirty="0" err="1" smtClean="0"/>
              <a:t>citrus</a:t>
            </a:r>
            <a:r>
              <a:rPr lang="nl-NL" sz="1400" b="1" dirty="0" smtClean="0"/>
              <a:t>, gember, zoete augurken en roomsherry.</a:t>
            </a:r>
            <a:endParaRPr lang="nl-NL" sz="1400" dirty="0" smtClean="0"/>
          </a:p>
          <a:p>
            <a:r>
              <a:rPr lang="nl-NL" sz="1400" dirty="0" err="1" smtClean="0"/>
              <a:t>Seagram</a:t>
            </a:r>
            <a:r>
              <a:rPr lang="nl-NL" sz="1400" dirty="0" smtClean="0"/>
              <a:t> Company </a:t>
            </a:r>
            <a:r>
              <a:rPr lang="nl-NL" sz="1400" dirty="0" err="1" smtClean="0"/>
              <a:t>Ltd</a:t>
            </a:r>
            <a:r>
              <a:rPr lang="nl-NL" sz="1400" dirty="0" smtClean="0"/>
              <a:t> was de grootste distillateur van alcoholische dranken ter wereld. Het bedrijf werd goed voorbereid op het einde van de drooglegging in 1933 van de V.S. Met een ruime voorraad van oude whisky’s was </a:t>
            </a:r>
            <a:r>
              <a:rPr lang="nl-NL" sz="1400" dirty="0" err="1" smtClean="0"/>
              <a:t>Seagram</a:t>
            </a:r>
            <a:r>
              <a:rPr lang="nl-NL" sz="1400" dirty="0" smtClean="0"/>
              <a:t> klaar om in de nieuw geopende Amerikaanse markt succesvol te voldoen aan de grote vraag van whisky. “Beneveld”  door het grote succes begaf </a:t>
            </a:r>
            <a:r>
              <a:rPr lang="nl-NL" sz="1400" dirty="0" err="1" smtClean="0"/>
              <a:t>Seagram</a:t>
            </a:r>
            <a:r>
              <a:rPr lang="nl-NL" sz="1400" dirty="0" smtClean="0"/>
              <a:t> zich op andere terreinen o.a. zakelijke - en entertainment ondernemingen. Wegens miljarden verliezen werden de bedrijfsonderdelen aan verschillend partijen verkocht. In 2006 kondigde de toenmalige eigenaar </a:t>
            </a:r>
            <a:r>
              <a:rPr lang="nl-NL" sz="1400" dirty="0" err="1" smtClean="0"/>
              <a:t>Pernod-Ricard</a:t>
            </a:r>
            <a:r>
              <a:rPr lang="nl-NL" sz="1400" dirty="0" smtClean="0"/>
              <a:t> de sluiting van </a:t>
            </a:r>
            <a:r>
              <a:rPr lang="nl-NL" sz="1400" dirty="0" err="1" smtClean="0"/>
              <a:t>Seagram</a:t>
            </a:r>
            <a:r>
              <a:rPr lang="nl-NL" sz="1400" dirty="0" smtClean="0"/>
              <a:t> aan. De distilleerderij werd verkocht aan Diageo en de productie werd verplaatst naar </a:t>
            </a:r>
            <a:r>
              <a:rPr lang="nl-NL" sz="1400" dirty="0" err="1" smtClean="0"/>
              <a:t>Valleyfield</a:t>
            </a:r>
            <a:r>
              <a:rPr lang="nl-NL" sz="1400" dirty="0" smtClean="0"/>
              <a:t>.</a:t>
            </a:r>
          </a:p>
          <a:p>
            <a:endParaRPr lang="nl-NL" dirty="0"/>
          </a:p>
        </p:txBody>
      </p:sp>
      <p:pic>
        <p:nvPicPr>
          <p:cNvPr id="2050" name="Picture 2"/>
          <p:cNvPicPr>
            <a:picLocks noChangeAspect="1" noChangeArrowheads="1"/>
          </p:cNvPicPr>
          <p:nvPr/>
        </p:nvPicPr>
        <p:blipFill>
          <a:blip r:embed="rId3" cstate="print"/>
          <a:srcRect/>
          <a:stretch>
            <a:fillRect/>
          </a:stretch>
        </p:blipFill>
        <p:spPr bwMode="auto">
          <a:xfrm>
            <a:off x="4932040" y="1700808"/>
            <a:ext cx="3262998" cy="4356076"/>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Amerikaanse </a:t>
            </a:r>
            <a:r>
              <a:rPr lang="nl-NL" b="1" dirty="0" err="1" smtClean="0"/>
              <a:t>whiskey</a:t>
            </a:r>
            <a:endParaRPr lang="nl-NL" dirty="0"/>
          </a:p>
        </p:txBody>
      </p:sp>
      <p:sp>
        <p:nvSpPr>
          <p:cNvPr id="3" name="Tijdelijke aanduiding voor inhoud 2"/>
          <p:cNvSpPr>
            <a:spLocks noGrp="1"/>
          </p:cNvSpPr>
          <p:nvPr>
            <p:ph sz="quarter" idx="1"/>
          </p:nvPr>
        </p:nvSpPr>
        <p:spPr/>
        <p:txBody>
          <a:bodyPr>
            <a:normAutofit fontScale="55000" lnSpcReduction="20000"/>
          </a:bodyPr>
          <a:lstStyle/>
          <a:p>
            <a:r>
              <a:rPr lang="nl-NL" dirty="0" smtClean="0"/>
              <a:t>De V.S. behoren tot de grote whisky producerende landen. Ierse en Schotse immigranten brachten de kennis mee die nodig was om het “vuurwater”te maken. In de loop van de tijd ontwikkelden zich geheel eigen whiskystijlen, waarvan bourbon en de </a:t>
            </a:r>
            <a:r>
              <a:rPr lang="nl-NL" dirty="0" err="1" smtClean="0"/>
              <a:t>Tennessee</a:t>
            </a:r>
            <a:r>
              <a:rPr lang="nl-NL" dirty="0" smtClean="0"/>
              <a:t> </a:t>
            </a:r>
            <a:r>
              <a:rPr lang="nl-NL" dirty="0" err="1" smtClean="0"/>
              <a:t>Sour</a:t>
            </a:r>
            <a:r>
              <a:rPr lang="nl-NL" dirty="0" smtClean="0"/>
              <a:t> </a:t>
            </a:r>
            <a:r>
              <a:rPr lang="nl-NL" dirty="0" err="1" smtClean="0"/>
              <a:t>Mash</a:t>
            </a:r>
            <a:r>
              <a:rPr lang="nl-NL" dirty="0" smtClean="0"/>
              <a:t> momenteel de belangrijkste zijn. Jack Daniels en Jim </a:t>
            </a:r>
            <a:r>
              <a:rPr lang="nl-NL" dirty="0" err="1" smtClean="0"/>
              <a:t>Beam</a:t>
            </a:r>
            <a:r>
              <a:rPr lang="nl-NL" dirty="0" smtClean="0"/>
              <a:t> behoren tot de top 10 van de whisky wereld. De laatste jaren zijn in de Verenigde Staten veel nieuwe, kleine distilleerderijen gevestigd, die allerlei verschillende </a:t>
            </a:r>
            <a:r>
              <a:rPr lang="nl-NL" dirty="0" err="1" smtClean="0"/>
              <a:t>whiskey’s</a:t>
            </a:r>
            <a:r>
              <a:rPr lang="nl-NL" dirty="0" smtClean="0"/>
              <a:t> produceren. </a:t>
            </a:r>
          </a:p>
          <a:p>
            <a:r>
              <a:rPr lang="nl-NL" dirty="0" smtClean="0"/>
              <a:t>George </a:t>
            </a:r>
            <a:r>
              <a:rPr lang="nl-NL" dirty="0" smtClean="0"/>
              <a:t>Washington, de eerste president van de V.S.  trad in 1797 af als president en liet een stokerij (distilleerderij) in Virginia bouwen. Hij produceerde een </a:t>
            </a:r>
            <a:r>
              <a:rPr lang="nl-NL" dirty="0" err="1" smtClean="0"/>
              <a:t>whiskey</a:t>
            </a:r>
            <a:r>
              <a:rPr lang="nl-NL" dirty="0" smtClean="0"/>
              <a:t> die uit 60% rogge, 35 % </a:t>
            </a:r>
            <a:r>
              <a:rPr lang="nl-NL" dirty="0" err="1" smtClean="0"/>
              <a:t>mais</a:t>
            </a:r>
            <a:r>
              <a:rPr lang="nl-NL" dirty="0" smtClean="0"/>
              <a:t> en 5 % gerst bestond. Na 3 jaar lag de productie op 500 hectoliter (50.000 </a:t>
            </a:r>
            <a:r>
              <a:rPr lang="nl-NL" dirty="0" err="1" smtClean="0"/>
              <a:t>ltr</a:t>
            </a:r>
            <a:r>
              <a:rPr lang="nl-NL" dirty="0" smtClean="0"/>
              <a:t>.) Voor de Amerikaanse Burgeroorlog (1861) werd in Virginia meer </a:t>
            </a:r>
            <a:r>
              <a:rPr lang="nl-NL" dirty="0" err="1" smtClean="0"/>
              <a:t>whiskey</a:t>
            </a:r>
            <a:r>
              <a:rPr lang="nl-NL" dirty="0" smtClean="0"/>
              <a:t> geproduceerd dan in </a:t>
            </a:r>
            <a:r>
              <a:rPr lang="nl-NL" dirty="0" err="1" smtClean="0"/>
              <a:t>Kentucky</a:t>
            </a:r>
            <a:r>
              <a:rPr lang="nl-NL" dirty="0" smtClean="0"/>
              <a:t>. Na deze oorlog en na de afschaffing van de slavernij waren veel stokerijen van de landkaart verdwenen. Alleen de </a:t>
            </a:r>
            <a:r>
              <a:rPr lang="nl-NL" dirty="0" err="1" smtClean="0"/>
              <a:t>Bowman</a:t>
            </a:r>
            <a:r>
              <a:rPr lang="nl-NL" dirty="0" smtClean="0"/>
              <a:t> stokerij in </a:t>
            </a:r>
            <a:r>
              <a:rPr lang="nl-NL" dirty="0" err="1" smtClean="0"/>
              <a:t>Reston</a:t>
            </a:r>
            <a:r>
              <a:rPr lang="nl-NL" dirty="0" smtClean="0"/>
              <a:t> bleef over.</a:t>
            </a:r>
          </a:p>
          <a:p>
            <a:r>
              <a:rPr lang="nl-NL" dirty="0" smtClean="0"/>
              <a:t>De </a:t>
            </a:r>
            <a:r>
              <a:rPr lang="nl-NL" dirty="0" err="1" smtClean="0"/>
              <a:t>whiskey</a:t>
            </a:r>
            <a:r>
              <a:rPr lang="nl-NL" dirty="0" smtClean="0"/>
              <a:t> uit </a:t>
            </a:r>
            <a:r>
              <a:rPr lang="nl-NL" dirty="0" err="1" smtClean="0"/>
              <a:t>Tennessee</a:t>
            </a:r>
            <a:r>
              <a:rPr lang="nl-NL" dirty="0" smtClean="0"/>
              <a:t> onderscheidt zich van de </a:t>
            </a:r>
            <a:r>
              <a:rPr lang="nl-NL" dirty="0" err="1" smtClean="0"/>
              <a:t>whiskey’s</a:t>
            </a:r>
            <a:r>
              <a:rPr lang="nl-NL" dirty="0" smtClean="0"/>
              <a:t> uit de andere staten omdat hij voor het overtappen in de vaten eerst door een drie meter dikke houtskoolfilter gaat (houtskool van de suikeresdoorn) waardoor de </a:t>
            </a:r>
            <a:r>
              <a:rPr lang="nl-NL" dirty="0" err="1" smtClean="0"/>
              <a:t>whiskey</a:t>
            </a:r>
            <a:r>
              <a:rPr lang="nl-NL" dirty="0" smtClean="0"/>
              <a:t> schoner en regelmatiger van karakter wordt.(</a:t>
            </a:r>
            <a:r>
              <a:rPr lang="nl-NL" dirty="0" err="1" smtClean="0"/>
              <a:t>Charcoal</a:t>
            </a:r>
            <a:r>
              <a:rPr lang="nl-NL" dirty="0" smtClean="0"/>
              <a:t> </a:t>
            </a:r>
            <a:r>
              <a:rPr lang="nl-NL" dirty="0" err="1" smtClean="0"/>
              <a:t>mellowing</a:t>
            </a:r>
            <a:r>
              <a:rPr lang="nl-NL" dirty="0" smtClean="0"/>
              <a:t> of </a:t>
            </a:r>
            <a:r>
              <a:rPr lang="nl-NL" dirty="0" err="1" smtClean="0"/>
              <a:t>leaching</a:t>
            </a:r>
            <a:r>
              <a:rPr lang="nl-NL" dirty="0" smtClean="0"/>
              <a:t>) </a:t>
            </a:r>
          </a:p>
          <a:p>
            <a:r>
              <a:rPr lang="nl-NL" dirty="0" smtClean="0"/>
              <a:t>De succesvolste vertegenwoordiger van </a:t>
            </a:r>
            <a:r>
              <a:rPr lang="nl-NL" dirty="0" err="1" smtClean="0"/>
              <a:t>Tennessee</a:t>
            </a:r>
            <a:r>
              <a:rPr lang="nl-NL" dirty="0" smtClean="0"/>
              <a:t> </a:t>
            </a:r>
            <a:r>
              <a:rPr lang="nl-NL" dirty="0" err="1" smtClean="0"/>
              <a:t>whiskey</a:t>
            </a:r>
            <a:r>
              <a:rPr lang="nl-NL" dirty="0" smtClean="0"/>
              <a:t> </a:t>
            </a:r>
            <a:r>
              <a:rPr lang="nl-NL" dirty="0" smtClean="0"/>
              <a:t>is Jack Daniels </a:t>
            </a:r>
            <a:r>
              <a:rPr lang="nl-NL" dirty="0" err="1" smtClean="0"/>
              <a:t>old</a:t>
            </a:r>
            <a:r>
              <a:rPr lang="nl-NL" dirty="0" smtClean="0"/>
              <a:t> no.7, samengesteld uit 5- en 6 jarige whisky’s.</a:t>
            </a:r>
          </a:p>
          <a:p>
            <a:endParaRPr lang="nl-NL" dirty="0" smtClean="0"/>
          </a:p>
          <a:p>
            <a:endParaRPr lang="nl-NL" dirty="0"/>
          </a:p>
        </p:txBody>
      </p:sp>
    </p:spTree>
  </p:cSld>
  <p:clrMapOvr>
    <a:masterClrMapping/>
  </p:clrMapOvr>
  <p:transition spd="med">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Amerikaanse </a:t>
            </a:r>
            <a:r>
              <a:rPr lang="nl-NL" b="1" dirty="0" err="1" smtClean="0"/>
              <a:t>whiskey</a:t>
            </a:r>
            <a:endParaRPr lang="nl-NL" dirty="0"/>
          </a:p>
        </p:txBody>
      </p:sp>
      <p:sp>
        <p:nvSpPr>
          <p:cNvPr id="3" name="Tijdelijke aanduiding voor inhoud 2"/>
          <p:cNvSpPr>
            <a:spLocks noGrp="1"/>
          </p:cNvSpPr>
          <p:nvPr>
            <p:ph sz="quarter" idx="1"/>
          </p:nvPr>
        </p:nvSpPr>
        <p:spPr/>
        <p:txBody>
          <a:bodyPr>
            <a:normAutofit fontScale="47500" lnSpcReduction="20000"/>
          </a:bodyPr>
          <a:lstStyle/>
          <a:p>
            <a:r>
              <a:rPr lang="nl-NL" b="1" dirty="0" smtClean="0"/>
              <a:t>Bourbon </a:t>
            </a:r>
            <a:r>
              <a:rPr lang="nl-NL" b="1" dirty="0" err="1" smtClean="0"/>
              <a:t>whiskey</a:t>
            </a:r>
            <a:r>
              <a:rPr lang="nl-NL" b="1" dirty="0" smtClean="0"/>
              <a:t> </a:t>
            </a:r>
            <a:r>
              <a:rPr lang="nl-NL" dirty="0" smtClean="0"/>
              <a:t> kenmerkt zich door het recept van het beslag, </a:t>
            </a:r>
            <a:r>
              <a:rPr lang="nl-NL" dirty="0" err="1" smtClean="0"/>
              <a:t>mais</a:t>
            </a:r>
            <a:r>
              <a:rPr lang="nl-NL" dirty="0" smtClean="0"/>
              <a:t> en rogge. Het aandeel rogge zou niet meer dan 25% mogen bedragen. </a:t>
            </a:r>
          </a:p>
          <a:p>
            <a:r>
              <a:rPr lang="nl-NL" b="1" dirty="0" smtClean="0"/>
              <a:t>Straight bourbon</a:t>
            </a:r>
            <a:r>
              <a:rPr lang="nl-NL" dirty="0" smtClean="0"/>
              <a:t> wordt geproduceerd met minimaal 51% - en maximaal 80% maïs en de rest bestaat uit een mengsel van ongemoute en gemoute gerst en uit tarwe of rogge. Wanneer de </a:t>
            </a:r>
            <a:r>
              <a:rPr lang="nl-NL" dirty="0" err="1" smtClean="0"/>
              <a:t>whiskey</a:t>
            </a:r>
            <a:r>
              <a:rPr lang="nl-NL" dirty="0" smtClean="0"/>
              <a:t> minder dan 4 jaar op vat heeft gerijpt, moet dit op het etiket worden vermeld</a:t>
            </a:r>
            <a:r>
              <a:rPr lang="nl-NL" dirty="0" smtClean="0"/>
              <a:t>.</a:t>
            </a:r>
          </a:p>
          <a:p>
            <a:r>
              <a:rPr lang="nl-NL" b="1" dirty="0" smtClean="0"/>
              <a:t>Bourbon</a:t>
            </a:r>
            <a:r>
              <a:rPr lang="nl-NL" dirty="0" smtClean="0"/>
              <a:t> wordt tweemaal gedistilleerd. De eerste maal in een zogenaamde "beer </a:t>
            </a:r>
            <a:r>
              <a:rPr lang="nl-NL" dirty="0" err="1" smtClean="0"/>
              <a:t>still</a:t>
            </a:r>
            <a:r>
              <a:rPr lang="nl-NL" dirty="0" smtClean="0"/>
              <a:t>", de tweede maal in een "</a:t>
            </a:r>
            <a:r>
              <a:rPr lang="nl-NL" dirty="0" err="1" smtClean="0"/>
              <a:t>doubler</a:t>
            </a:r>
            <a:r>
              <a:rPr lang="nl-NL" dirty="0" smtClean="0"/>
              <a:t>". De naam </a:t>
            </a:r>
            <a:r>
              <a:rPr lang="nl-NL" i="1" dirty="0" smtClean="0"/>
              <a:t>Bourbon </a:t>
            </a:r>
            <a:r>
              <a:rPr lang="nl-NL" dirty="0" smtClean="0"/>
              <a:t>mag uitsluitend gebruikt worden voor Amerikaanse </a:t>
            </a:r>
            <a:r>
              <a:rPr lang="nl-NL" dirty="0" err="1" smtClean="0"/>
              <a:t>whiskeys</a:t>
            </a:r>
            <a:r>
              <a:rPr lang="nl-NL" dirty="0" smtClean="0"/>
              <a:t> die ten minste twee jaar gerijpt hebben in geblakerde eikenhouten vaten en waarvan de </a:t>
            </a:r>
            <a:r>
              <a:rPr lang="nl-NL" dirty="0" err="1" smtClean="0"/>
              <a:t>mashbill</a:t>
            </a:r>
            <a:r>
              <a:rPr lang="nl-NL" dirty="0" smtClean="0"/>
              <a:t> (het recept) ten minste 51% maïs bevat. Staat er echter 80% of meer maïs op de </a:t>
            </a:r>
            <a:r>
              <a:rPr lang="nl-NL" dirty="0" err="1" smtClean="0"/>
              <a:t>mashbill</a:t>
            </a:r>
            <a:r>
              <a:rPr lang="nl-NL" dirty="0" smtClean="0"/>
              <a:t> dan moet de </a:t>
            </a:r>
            <a:r>
              <a:rPr lang="nl-NL" dirty="0" err="1" smtClean="0"/>
              <a:t>whiskey</a:t>
            </a:r>
            <a:r>
              <a:rPr lang="nl-NL" dirty="0" smtClean="0"/>
              <a:t> "Straight </a:t>
            </a:r>
            <a:r>
              <a:rPr lang="nl-NL" dirty="0" err="1" smtClean="0"/>
              <a:t>Corn</a:t>
            </a:r>
            <a:r>
              <a:rPr lang="nl-NL" dirty="0" smtClean="0"/>
              <a:t> </a:t>
            </a:r>
            <a:r>
              <a:rPr lang="nl-NL" dirty="0" err="1" smtClean="0"/>
              <a:t>Whiskey</a:t>
            </a:r>
            <a:r>
              <a:rPr lang="nl-NL" dirty="0" smtClean="0"/>
              <a:t>" worden genoemd. Wanneer de </a:t>
            </a:r>
            <a:r>
              <a:rPr lang="nl-NL" dirty="0" err="1" smtClean="0"/>
              <a:t>whiskey</a:t>
            </a:r>
            <a:r>
              <a:rPr lang="nl-NL" dirty="0" smtClean="0"/>
              <a:t> ten minste een jaar en een dag in </a:t>
            </a:r>
            <a:r>
              <a:rPr lang="nl-NL" dirty="0" err="1" smtClean="0"/>
              <a:t>Kentucky</a:t>
            </a:r>
            <a:r>
              <a:rPr lang="nl-NL" dirty="0" smtClean="0"/>
              <a:t> heeft gerijpt, mag deze </a:t>
            </a:r>
            <a:r>
              <a:rPr lang="nl-NL" dirty="0" err="1" smtClean="0"/>
              <a:t>whiskey</a:t>
            </a:r>
            <a:r>
              <a:rPr lang="nl-NL" dirty="0" smtClean="0"/>
              <a:t> "</a:t>
            </a:r>
            <a:r>
              <a:rPr lang="nl-NL" dirty="0" err="1" smtClean="0"/>
              <a:t>Kentucky</a:t>
            </a:r>
            <a:r>
              <a:rPr lang="nl-NL" dirty="0" smtClean="0"/>
              <a:t> Bourbon" worden genoemd. Bourbon kan overal in de VS worden gemaakt. Er wordt bijvoorbeeld ook bourbon gemaakt in onder andere Virginia (Virginia Gentleman). </a:t>
            </a:r>
          </a:p>
          <a:p>
            <a:r>
              <a:rPr lang="nl-NL" b="1" dirty="0" smtClean="0"/>
              <a:t>Straight </a:t>
            </a:r>
            <a:r>
              <a:rPr lang="nl-NL" b="1" dirty="0" err="1" smtClean="0"/>
              <a:t>Tennessee</a:t>
            </a:r>
            <a:r>
              <a:rPr lang="nl-NL" b="1" dirty="0" smtClean="0"/>
              <a:t> </a:t>
            </a:r>
            <a:r>
              <a:rPr lang="nl-NL" dirty="0" smtClean="0"/>
              <a:t>deze </a:t>
            </a:r>
            <a:r>
              <a:rPr lang="nl-NL" dirty="0" err="1" smtClean="0"/>
              <a:t>whiskey</a:t>
            </a:r>
            <a:r>
              <a:rPr lang="nl-NL" dirty="0" smtClean="0"/>
              <a:t> werd pas in 1941 officieel goedgekeurd. Tegenwoordig wordt hij gewoonlijk net als straight bourbon  vervaardigd met 51 % aan </a:t>
            </a:r>
            <a:r>
              <a:rPr lang="nl-NL" dirty="0" err="1" smtClean="0"/>
              <a:t>mais</a:t>
            </a:r>
            <a:r>
              <a:rPr lang="nl-NL" dirty="0" smtClean="0"/>
              <a:t>. Het gebruik van </a:t>
            </a:r>
            <a:r>
              <a:rPr lang="nl-NL" dirty="0" err="1" smtClean="0"/>
              <a:t>mais</a:t>
            </a:r>
            <a:r>
              <a:rPr lang="nl-NL" dirty="0" smtClean="0"/>
              <a:t> is echter niet wettelijk verplicht. Wat deze </a:t>
            </a:r>
            <a:r>
              <a:rPr lang="nl-NL" dirty="0" err="1" smtClean="0"/>
              <a:t>whiskey</a:t>
            </a:r>
            <a:r>
              <a:rPr lang="nl-NL" dirty="0" smtClean="0"/>
              <a:t> zo bijzonder maakt, is de extra behandeling die hij ondergaat middels de filtering door 3 meter houtskool (</a:t>
            </a:r>
            <a:r>
              <a:rPr lang="nl-NL" dirty="0" err="1" smtClean="0"/>
              <a:t>charcoal</a:t>
            </a:r>
            <a:r>
              <a:rPr lang="nl-NL" dirty="0" smtClean="0"/>
              <a:t> </a:t>
            </a:r>
            <a:r>
              <a:rPr lang="nl-NL" dirty="0" err="1" smtClean="0"/>
              <a:t>mellowing</a:t>
            </a:r>
            <a:r>
              <a:rPr lang="nl-NL" dirty="0" smtClean="0"/>
              <a:t>) alvorens hij op het vat te rijpen wordt gelegd.</a:t>
            </a:r>
          </a:p>
          <a:p>
            <a:r>
              <a:rPr lang="nl-NL" b="1" dirty="0" smtClean="0"/>
              <a:t>Straight </a:t>
            </a:r>
            <a:r>
              <a:rPr lang="nl-NL" b="1" dirty="0" err="1" smtClean="0"/>
              <a:t>rye</a:t>
            </a:r>
            <a:r>
              <a:rPr lang="nl-NL" b="1" dirty="0" smtClean="0"/>
              <a:t> </a:t>
            </a:r>
            <a:r>
              <a:rPr lang="nl-NL" dirty="0" smtClean="0"/>
              <a:t>deze </a:t>
            </a:r>
            <a:r>
              <a:rPr lang="nl-NL" dirty="0" err="1" smtClean="0"/>
              <a:t>whiskey</a:t>
            </a:r>
            <a:r>
              <a:rPr lang="nl-NL" dirty="0" smtClean="0"/>
              <a:t> bestaat voor minstens 51 % uit rogge en beleeft de laatste jaren een soort wedergeboorte. Lange tijd was dit de meest voorkomende </a:t>
            </a:r>
            <a:r>
              <a:rPr lang="nl-NL" dirty="0" err="1" smtClean="0"/>
              <a:t>whiskey</a:t>
            </a:r>
            <a:r>
              <a:rPr lang="nl-NL" dirty="0" smtClean="0"/>
              <a:t> in de V.S. totdat hij werd verdrongen door de bourbon. </a:t>
            </a:r>
          </a:p>
          <a:p>
            <a:endParaRPr lang="nl-NL" dirty="0" smtClean="0"/>
          </a:p>
          <a:p>
            <a:endParaRPr lang="nl-NL" dirty="0"/>
          </a:p>
        </p:txBody>
      </p:sp>
    </p:spTree>
  </p:cSld>
  <p:clrMapOvr>
    <a:masterClrMapping/>
  </p:clrMapOvr>
  <p:transition spd="med">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b="1" dirty="0" smtClean="0"/>
              <a:t>Buffalo Trace (VS)</a:t>
            </a:r>
            <a:r>
              <a:rPr lang="nl-NL" dirty="0" smtClean="0"/>
              <a:t/>
            </a:r>
            <a:br>
              <a:rPr lang="nl-NL" dirty="0" smtClean="0"/>
            </a:br>
            <a:endParaRPr lang="nl-NL" dirty="0"/>
          </a:p>
        </p:txBody>
      </p:sp>
      <p:sp>
        <p:nvSpPr>
          <p:cNvPr id="3" name="Tijdelijke aanduiding voor inhoud 2"/>
          <p:cNvSpPr>
            <a:spLocks noGrp="1"/>
          </p:cNvSpPr>
          <p:nvPr>
            <p:ph sz="quarter" idx="1"/>
          </p:nvPr>
        </p:nvSpPr>
        <p:spPr>
          <a:xfrm>
            <a:off x="612648" y="1600200"/>
            <a:ext cx="5183488" cy="4925144"/>
          </a:xfrm>
        </p:spPr>
        <p:txBody>
          <a:bodyPr>
            <a:normAutofit fontScale="25000" lnSpcReduction="20000"/>
          </a:bodyPr>
          <a:lstStyle/>
          <a:p>
            <a:r>
              <a:rPr lang="en-US" sz="5200" dirty="0" smtClean="0"/>
              <a:t>Straight bourbon, 40 %</a:t>
            </a:r>
            <a:endParaRPr lang="nl-NL" sz="5200" dirty="0" smtClean="0"/>
          </a:p>
          <a:p>
            <a:r>
              <a:rPr lang="nl-NL" sz="5200" b="1" dirty="0" smtClean="0"/>
              <a:t>Buffalo </a:t>
            </a:r>
            <a:r>
              <a:rPr lang="nl-NL" sz="5200" b="1" dirty="0" err="1" smtClean="0"/>
              <a:t>Trace</a:t>
            </a:r>
            <a:r>
              <a:rPr lang="nl-NL" sz="5200" dirty="0" smtClean="0"/>
              <a:t> is een straight bourbon (tenminste 51 % </a:t>
            </a:r>
            <a:r>
              <a:rPr lang="nl-NL" sz="5200" dirty="0" err="1" smtClean="0"/>
              <a:t>mais</a:t>
            </a:r>
            <a:r>
              <a:rPr lang="nl-NL" sz="5200" dirty="0" smtClean="0"/>
              <a:t>) uit </a:t>
            </a:r>
            <a:r>
              <a:rPr lang="nl-NL" sz="5200" dirty="0" err="1" smtClean="0"/>
              <a:t>Kentucky</a:t>
            </a:r>
            <a:r>
              <a:rPr lang="nl-NL" sz="5200" dirty="0" smtClean="0"/>
              <a:t> (40% alcohol) welke pas in 2001 als een nieuwe bourbon werd uitgebracht. Duidelijk afkomstig en ontwikkeld uit bestaande voorraden bourbon van de distilleerderijen welke in 1865 waren opgericht. </a:t>
            </a:r>
            <a:endParaRPr lang="nl-NL" sz="5200" dirty="0" smtClean="0"/>
          </a:p>
          <a:p>
            <a:r>
              <a:rPr lang="nl-NL" sz="5200" dirty="0" smtClean="0"/>
              <a:t>De </a:t>
            </a:r>
            <a:r>
              <a:rPr lang="nl-NL" sz="5200" dirty="0" smtClean="0"/>
              <a:t>namen en eigenaars zijn diverse malen veranderd. Sinds 1992 is </a:t>
            </a:r>
            <a:r>
              <a:rPr lang="nl-NL" sz="5200" dirty="0" err="1" smtClean="0"/>
              <a:t>Sazerac</a:t>
            </a:r>
            <a:r>
              <a:rPr lang="nl-NL" sz="5200" dirty="0" smtClean="0"/>
              <a:t> </a:t>
            </a:r>
            <a:r>
              <a:rPr lang="nl-NL" sz="5200" dirty="0" err="1" smtClean="0"/>
              <a:t>Compagny</a:t>
            </a:r>
            <a:r>
              <a:rPr lang="nl-NL" sz="5200" dirty="0" smtClean="0"/>
              <a:t> de eigenaar van Buffalo </a:t>
            </a:r>
            <a:r>
              <a:rPr lang="nl-NL" sz="5200" dirty="0" err="1" smtClean="0"/>
              <a:t>Trace</a:t>
            </a:r>
            <a:r>
              <a:rPr lang="nl-NL" sz="5200" dirty="0" smtClean="0"/>
              <a:t> </a:t>
            </a:r>
            <a:r>
              <a:rPr lang="nl-NL" sz="5200" dirty="0" err="1" smtClean="0"/>
              <a:t>Distillery</a:t>
            </a:r>
            <a:r>
              <a:rPr lang="nl-NL" sz="5200" dirty="0" smtClean="0"/>
              <a:t>. Volgens het rugetiket is Buffalo </a:t>
            </a:r>
            <a:r>
              <a:rPr lang="nl-NL" sz="5200" dirty="0" err="1" smtClean="0"/>
              <a:t>Trace</a:t>
            </a:r>
            <a:r>
              <a:rPr lang="nl-NL" sz="5200" dirty="0" smtClean="0"/>
              <a:t> de beste bourbon die zij maken (er worden veel verschillende bourbons met verschillende merknamen gemaakt) </a:t>
            </a:r>
            <a:endParaRPr lang="nl-NL" sz="5200" dirty="0" smtClean="0"/>
          </a:p>
          <a:p>
            <a:r>
              <a:rPr lang="nl-NL" sz="5200" dirty="0" smtClean="0"/>
              <a:t>De </a:t>
            </a:r>
            <a:r>
              <a:rPr lang="nl-NL" sz="5200" dirty="0" smtClean="0"/>
              <a:t>smaak van Buffalo </a:t>
            </a:r>
            <a:r>
              <a:rPr lang="nl-NL" sz="5200" dirty="0" err="1" smtClean="0"/>
              <a:t>Trace</a:t>
            </a:r>
            <a:r>
              <a:rPr lang="nl-NL" sz="5200" dirty="0" smtClean="0"/>
              <a:t> heeft zich gaandeweg ontwikkeld van een goede maar te jonge </a:t>
            </a:r>
            <a:r>
              <a:rPr lang="nl-NL" sz="5200" dirty="0" err="1" smtClean="0"/>
              <a:t>whiskey</a:t>
            </a:r>
            <a:r>
              <a:rPr lang="nl-NL" sz="5200" dirty="0" smtClean="0"/>
              <a:t> in het begin tot een uitstekende en volledig rijpe </a:t>
            </a:r>
            <a:r>
              <a:rPr lang="nl-NL" sz="5200" dirty="0" err="1" smtClean="0"/>
              <a:t>whiskey</a:t>
            </a:r>
            <a:r>
              <a:rPr lang="nl-NL" sz="5200" dirty="0" smtClean="0"/>
              <a:t>. </a:t>
            </a:r>
            <a:endParaRPr lang="nl-NL" sz="5200" dirty="0" smtClean="0"/>
          </a:p>
          <a:p>
            <a:r>
              <a:rPr lang="nl-NL" sz="5200" dirty="0" smtClean="0"/>
              <a:t>De </a:t>
            </a:r>
            <a:r>
              <a:rPr lang="nl-NL" sz="5200" dirty="0" smtClean="0"/>
              <a:t>bourbon heeft zijn naam te danken aan Bourbon </a:t>
            </a:r>
            <a:r>
              <a:rPr lang="nl-NL" sz="5200" dirty="0" err="1" smtClean="0"/>
              <a:t>County</a:t>
            </a:r>
            <a:r>
              <a:rPr lang="nl-NL" sz="5200" dirty="0" smtClean="0"/>
              <a:t> (</a:t>
            </a:r>
            <a:r>
              <a:rPr lang="nl-NL" sz="5200" dirty="0" err="1" smtClean="0"/>
              <a:t>Kentucky</a:t>
            </a:r>
            <a:r>
              <a:rPr lang="nl-NL" sz="5200" dirty="0" smtClean="0"/>
              <a:t>) De </a:t>
            </a:r>
            <a:r>
              <a:rPr lang="nl-NL" sz="5200" dirty="0" err="1" smtClean="0"/>
              <a:t>Ohio</a:t>
            </a:r>
            <a:r>
              <a:rPr lang="nl-NL" sz="5200" dirty="0" smtClean="0"/>
              <a:t> River die door Bourbon </a:t>
            </a:r>
            <a:r>
              <a:rPr lang="nl-NL" sz="5200" dirty="0" err="1" smtClean="0"/>
              <a:t>County</a:t>
            </a:r>
            <a:r>
              <a:rPr lang="nl-NL" sz="5200" dirty="0" smtClean="0"/>
              <a:t> stroomt, was destijds de voornaamste transportroute voor de </a:t>
            </a:r>
            <a:r>
              <a:rPr lang="nl-NL" sz="5200" dirty="0" err="1" smtClean="0"/>
              <a:t>whiskey</a:t>
            </a:r>
            <a:r>
              <a:rPr lang="nl-NL" sz="5200" dirty="0" smtClean="0"/>
              <a:t>. Omdat de </a:t>
            </a:r>
            <a:r>
              <a:rPr lang="nl-NL" sz="5200" dirty="0" err="1" smtClean="0"/>
              <a:t>whiskeyvaten</a:t>
            </a:r>
            <a:r>
              <a:rPr lang="nl-NL" sz="5200" dirty="0" smtClean="0"/>
              <a:t> maandenlang onderweg naar hun bestemming waren kwam men erachter dat de </a:t>
            </a:r>
            <a:r>
              <a:rPr lang="nl-NL" sz="5200" dirty="0" err="1" smtClean="0"/>
              <a:t>whiskey</a:t>
            </a:r>
            <a:r>
              <a:rPr lang="nl-NL" sz="5200" dirty="0" smtClean="0"/>
              <a:t> door een langere opslag in het vat aan kwaliteit won</a:t>
            </a:r>
            <a:r>
              <a:rPr lang="nl-NL" sz="5200" dirty="0" smtClean="0"/>
              <a:t>.</a:t>
            </a:r>
          </a:p>
          <a:p>
            <a:r>
              <a:rPr lang="nl-NL" sz="5200" b="1" dirty="0" smtClean="0"/>
              <a:t>Proefnotities: </a:t>
            </a:r>
            <a:endParaRPr lang="nl-NL" sz="5200" dirty="0" smtClean="0"/>
          </a:p>
          <a:p>
            <a:r>
              <a:rPr lang="nl-NL" sz="5200" b="1" dirty="0" smtClean="0"/>
              <a:t>Een zoete eerste indruk van geconcentreerde karamel met een droge afdronk. De smaak is groots, rijk en complex. Denk aan een </a:t>
            </a:r>
            <a:r>
              <a:rPr lang="nl-NL" sz="5200" b="1" dirty="0" err="1" smtClean="0"/>
              <a:t>maiskolf</a:t>
            </a:r>
            <a:r>
              <a:rPr lang="nl-NL" sz="5200" b="1" dirty="0" smtClean="0"/>
              <a:t>, rijkelijk beboterd en bestrooid met oregano.</a:t>
            </a:r>
            <a:endParaRPr lang="nl-NL" sz="5200" dirty="0" smtClean="0"/>
          </a:p>
          <a:p>
            <a:r>
              <a:rPr lang="nl-NL" sz="5200" dirty="0" smtClean="0"/>
              <a:t>Op de plaats waar de stokerij Buffalo </a:t>
            </a:r>
            <a:r>
              <a:rPr lang="nl-NL" sz="5200" dirty="0" err="1" smtClean="0"/>
              <a:t>Trace</a:t>
            </a:r>
            <a:r>
              <a:rPr lang="nl-NL" sz="5200" dirty="0" smtClean="0"/>
              <a:t> nu produceert graasden ooit grote kudden bizons, vandaar deze naamgeving.</a:t>
            </a:r>
          </a:p>
          <a:p>
            <a:endParaRPr lang="nl-NL" dirty="0" smtClean="0"/>
          </a:p>
          <a:p>
            <a:endParaRPr lang="nl-NL" dirty="0"/>
          </a:p>
        </p:txBody>
      </p:sp>
      <p:pic>
        <p:nvPicPr>
          <p:cNvPr id="3074" name="Picture 2"/>
          <p:cNvPicPr>
            <a:picLocks noChangeAspect="1" noChangeArrowheads="1"/>
          </p:cNvPicPr>
          <p:nvPr/>
        </p:nvPicPr>
        <p:blipFill>
          <a:blip r:embed="rId3" cstate="print"/>
          <a:srcRect/>
          <a:stretch>
            <a:fillRect/>
          </a:stretch>
        </p:blipFill>
        <p:spPr bwMode="auto">
          <a:xfrm>
            <a:off x="6047910" y="1604459"/>
            <a:ext cx="2772562" cy="3696749"/>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an">
  <a:themeElements>
    <a:clrScheme name="Media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75</TotalTime>
  <Words>2623</Words>
  <Application>Microsoft Office PowerPoint</Application>
  <PresentationFormat>Diavoorstelling (4:3)</PresentationFormat>
  <Paragraphs>152</Paragraphs>
  <Slides>18</Slides>
  <Notes>18</Notes>
  <HiddenSlides>0</HiddenSlides>
  <MMClips>0</MMClips>
  <ScaleCrop>false</ScaleCrop>
  <HeadingPairs>
    <vt:vector size="4" baseType="variant">
      <vt:variant>
        <vt:lpstr>Thema</vt:lpstr>
      </vt:variant>
      <vt:variant>
        <vt:i4>1</vt:i4>
      </vt:variant>
      <vt:variant>
        <vt:lpstr>Diatitels</vt:lpstr>
      </vt:variant>
      <vt:variant>
        <vt:i4>18</vt:i4>
      </vt:variant>
    </vt:vector>
  </HeadingPairs>
  <TitlesOfParts>
    <vt:vector size="19" baseType="lpstr">
      <vt:lpstr>Mediaan</vt:lpstr>
      <vt:lpstr>Whisky proeven in d’n Ingel 28 maart 2014 </vt:lpstr>
      <vt:lpstr>Whisky proeven in D’n Ingel 28 maart 2014  </vt:lpstr>
      <vt:lpstr>Productieproces van whisky </vt:lpstr>
      <vt:lpstr>Canadese whisky </vt:lpstr>
      <vt:lpstr>Seagram VO (Quebec, Canada)</vt:lpstr>
      <vt:lpstr>Seagram VO (Quebec, Canada)</vt:lpstr>
      <vt:lpstr>Amerikaanse whiskey</vt:lpstr>
      <vt:lpstr>Amerikaanse whiskey</vt:lpstr>
      <vt:lpstr>Buffalo Trace (VS) </vt:lpstr>
      <vt:lpstr>Ierse Whiskey: </vt:lpstr>
      <vt:lpstr>Ierse Whiskey:</vt:lpstr>
      <vt:lpstr>Old Bushmills (Ierland) </vt:lpstr>
      <vt:lpstr>Schotse whisky  </vt:lpstr>
      <vt:lpstr>Scotch  Single malt whisky </vt:lpstr>
      <vt:lpstr>Glenfiddich 12 year old</vt:lpstr>
      <vt:lpstr>The Black Grouse </vt:lpstr>
      <vt:lpstr>Whiskywaardigheden </vt:lpstr>
      <vt:lpstr>Whiskywaardigheden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Whisky proeven in d’n Ingel 28 maart 2014</dc:title>
  <dc:creator>Paul Hover</dc:creator>
  <cp:lastModifiedBy>Paul Hover</cp:lastModifiedBy>
  <cp:revision>25</cp:revision>
  <dcterms:created xsi:type="dcterms:W3CDTF">2014-03-28T12:15:16Z</dcterms:created>
  <dcterms:modified xsi:type="dcterms:W3CDTF">2014-03-28T13:30:44Z</dcterms:modified>
</cp:coreProperties>
</file>